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2" r:id="rId3"/>
    <p:sldId id="264" r:id="rId4"/>
    <p:sldId id="263" r:id="rId5"/>
    <p:sldId id="266" r:id="rId6"/>
    <p:sldId id="267" r:id="rId7"/>
    <p:sldId id="265" r:id="rId8"/>
    <p:sldId id="268" r:id="rId9"/>
    <p:sldId id="270" r:id="rId10"/>
    <p:sldId id="271" r:id="rId11"/>
    <p:sldId id="272" r:id="rId12"/>
    <p:sldId id="273" r:id="rId13"/>
    <p:sldId id="274" r:id="rId14"/>
    <p:sldId id="275" r:id="rId15"/>
    <p:sldId id="276" r:id="rId16"/>
    <p:sldId id="277" r:id="rId17"/>
    <p:sldId id="278" r:id="rId18"/>
    <p:sldId id="280" r:id="rId19"/>
    <p:sldId id="281" r:id="rId20"/>
    <p:sldId id="282" r:id="rId21"/>
    <p:sldId id="269" r:id="rId22"/>
    <p:sldId id="283" r:id="rId23"/>
    <p:sldId id="284" r:id="rId24"/>
    <p:sldId id="285" r:id="rId25"/>
  </p:sldIdLst>
  <p:sldSz cx="9144000" cy="6858000" type="screen4x3"/>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99"/>
    <a:srgbClr val="FF6600"/>
    <a:srgbClr val="F73F8E"/>
    <a:srgbClr val="1BBBB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87" d="100"/>
          <a:sy n="87" d="100"/>
        </p:scale>
        <p:origin x="1464"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Hoja_de_c_lculo_de_Microsoft_Excel1.xlsx"/></Relationships>
</file>

<file path=ppt/charts/_rels/chart10.xml.rels><?xml version="1.0" encoding="UTF-8" standalone="yes"?>
<Relationships xmlns="http://schemas.openxmlformats.org/package/2006/relationships"><Relationship Id="rId1" Type="http://schemas.openxmlformats.org/officeDocument/2006/relationships/oleObject" Target="file:///C:\Users\LABORAL\Desktop\MARCELA%20UFPS-E.S.E%20IMSALUD\CARACTERIZADOR%20IMSALUD\ENCUESTA%20PERSONAL%20DE%20PLANTA%202019.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LABORAL\Desktop\MARCELA%20UFPS-E.S.E%20IMSALUD\CARACTERIZADOR%20IMSALUD\ENCUESTA%20PERSONAL%20DE%20PLANTA%202019.xlsx" TargetMode="External"/></Relationships>
</file>

<file path=ppt/charts/_rels/chart12.xml.rels><?xml version="1.0" encoding="UTF-8" standalone="yes"?>
<Relationships xmlns="http://schemas.openxmlformats.org/package/2006/relationships"><Relationship Id="rId1" Type="http://schemas.openxmlformats.org/officeDocument/2006/relationships/package" Target="../embeddings/Hoja_de_c_lculo_de_Microsoft_Excel6.xlsx"/></Relationships>
</file>

<file path=ppt/charts/_rels/chart13.xml.rels><?xml version="1.0" encoding="UTF-8" standalone="yes"?>
<Relationships xmlns="http://schemas.openxmlformats.org/package/2006/relationships"><Relationship Id="rId1" Type="http://schemas.openxmlformats.org/officeDocument/2006/relationships/package" Target="../embeddings/Hoja_de_c_lculo_de_Microsoft_Excel7.xlsx"/></Relationships>
</file>

<file path=ppt/charts/_rels/chart14.xml.rels><?xml version="1.0" encoding="UTF-8" standalone="yes"?>
<Relationships xmlns="http://schemas.openxmlformats.org/package/2006/relationships"><Relationship Id="rId1" Type="http://schemas.openxmlformats.org/officeDocument/2006/relationships/package" Target="../embeddings/Hoja_de_c_lculo_de_Microsoft_Excel8.xlsx"/></Relationships>
</file>

<file path=ppt/charts/_rels/chart15.xml.rels><?xml version="1.0" encoding="UTF-8" standalone="yes"?>
<Relationships xmlns="http://schemas.openxmlformats.org/package/2006/relationships"><Relationship Id="rId1" Type="http://schemas.openxmlformats.org/officeDocument/2006/relationships/package" Target="../embeddings/Hoja_de_c_lculo_de_Microsoft_Excel9.xlsx"/></Relationships>
</file>

<file path=ppt/charts/_rels/chart16.xml.rels><?xml version="1.0" encoding="UTF-8" standalone="yes"?>
<Relationships xmlns="http://schemas.openxmlformats.org/package/2006/relationships"><Relationship Id="rId1" Type="http://schemas.openxmlformats.org/officeDocument/2006/relationships/oleObject" Target="file:///C:\Users\LABORAL\Desktop\MARCELA%20UFPS-E.S.E%20IMSALUD\CARACTERIZADOR%20IMSALUD\ENCUESTA%20PERSONAL%20DE%20PLANTA%202019.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LABORAL\Desktop\MARCELA%20UFPS-E.S.E%20IMSALUD\CARACTERIZADOR%20IMSALUD\ENCUESTA%20PERSONAL%20DE%20PLANTA%202019.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LABORAL\Desktop\MARCELA%20UFPS-E.S.E%20IMSALUD\CARACTERIZADOR%20IMSALUD\ENCUESTA%20PERSONAL%20DE%20PLANTA%202019.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LABORAL\Desktop\MARCELA%20UFPS-E.S.E%20IMSALUD\CARACTERIZADOR%20IMSALUD\ENCUESTA%20PERSONAL%20DE%20PLANTA%202019.xlsx"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Hoja_de_c_lculo_de_Microsoft_Excel2.xlsx"/></Relationships>
</file>

<file path=ppt/charts/_rels/chart6.xml.rels><?xml version="1.0" encoding="UTF-8" standalone="yes"?>
<Relationships xmlns="http://schemas.openxmlformats.org/package/2006/relationships"><Relationship Id="rId1" Type="http://schemas.openxmlformats.org/officeDocument/2006/relationships/package" Target="../embeddings/Hoja_de_c_lculo_de_Microsoft_Excel3.xlsx"/></Relationships>
</file>

<file path=ppt/charts/_rels/chart7.xml.rels><?xml version="1.0" encoding="UTF-8" standalone="yes"?>
<Relationships xmlns="http://schemas.openxmlformats.org/package/2006/relationships"><Relationship Id="rId1" Type="http://schemas.openxmlformats.org/officeDocument/2006/relationships/package" Target="../embeddings/Hoja_de_c_lculo_de_Microsoft_Excel4.xlsx"/></Relationships>
</file>

<file path=ppt/charts/_rels/chart8.xml.rels><?xml version="1.0" encoding="UTF-8" standalone="yes"?>
<Relationships xmlns="http://schemas.openxmlformats.org/package/2006/relationships"><Relationship Id="rId1" Type="http://schemas.openxmlformats.org/officeDocument/2006/relationships/oleObject" Target="Gr&#225;fico%20en%20Microsoft%20PowerPoint" TargetMode="External"/></Relationships>
</file>

<file path=ppt/charts/_rels/chart9.xml.rels><?xml version="1.0" encoding="UTF-8" standalone="yes"?>
<Relationships xmlns="http://schemas.openxmlformats.org/package/2006/relationships"><Relationship Id="rId1" Type="http://schemas.openxmlformats.org/officeDocument/2006/relationships/package" Target="../embeddings/Hoja_de_c_lculo_de_Microsoft_Excel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b="0"/>
            </a:pPr>
            <a:r>
              <a:rPr lang="es-CO" sz="1200" b="0"/>
              <a:t>RANGO DE EDAD DE LOS FUNCIONARIOS DE PLANTA DE LA E.S.E IMSALUD</a:t>
            </a:r>
          </a:p>
        </c:rich>
      </c:tx>
      <c:overlay val="0"/>
    </c:title>
    <c:autoTitleDeleted val="0"/>
    <c:plotArea>
      <c:layout/>
      <c:barChart>
        <c:barDir val="col"/>
        <c:grouping val="clustered"/>
        <c:varyColors val="0"/>
        <c:ser>
          <c:idx val="0"/>
          <c:order val="0"/>
          <c:invertIfNegative val="0"/>
          <c:dPt>
            <c:idx val="0"/>
            <c:invertIfNegative val="0"/>
            <c:bubble3D val="0"/>
            <c:spPr>
              <a:solidFill>
                <a:srgbClr val="92D050"/>
              </a:solidFill>
            </c:spPr>
          </c:dPt>
          <c:dPt>
            <c:idx val="1"/>
            <c:invertIfNegative val="0"/>
            <c:bubble3D val="0"/>
            <c:spPr>
              <a:solidFill>
                <a:srgbClr val="FF66FF"/>
              </a:solidFill>
            </c:spPr>
          </c:dPt>
          <c:dPt>
            <c:idx val="2"/>
            <c:invertIfNegative val="0"/>
            <c:bubble3D val="0"/>
            <c:spPr>
              <a:solidFill>
                <a:srgbClr val="00B0F0"/>
              </a:solidFill>
            </c:spPr>
          </c:dPt>
          <c:dLbls>
            <c:spPr>
              <a:noFill/>
              <a:ln>
                <a:noFill/>
              </a:ln>
              <a:effectLst/>
            </c:spPr>
            <c:txPr>
              <a:bodyPr/>
              <a:lstStyle/>
              <a:p>
                <a:pPr>
                  <a:defRPr sz="1400"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'EDAD-GENERO'!$B$20:$B$22</c:f>
              <c:strCache>
                <c:ptCount val="3"/>
                <c:pt idx="0">
                  <c:v>(14-26) JUVENTUD</c:v>
                </c:pt>
                <c:pt idx="1">
                  <c:v>(27-59) ADULTEZ</c:v>
                </c:pt>
                <c:pt idx="2">
                  <c:v>(60- o más) ADULTO MAYOR</c:v>
                </c:pt>
              </c:strCache>
            </c:strRef>
          </c:cat>
          <c:val>
            <c:numRef>
              <c:f>'EDAD-GENERO'!$C$20:$C$22</c:f>
              <c:numCache>
                <c:formatCode>0.00%</c:formatCode>
                <c:ptCount val="3"/>
                <c:pt idx="0">
                  <c:v>5.4455445544554455E-2</c:v>
                </c:pt>
                <c:pt idx="1">
                  <c:v>0.84653465346534651</c:v>
                </c:pt>
                <c:pt idx="2">
                  <c:v>9.405940594059406E-2</c:v>
                </c:pt>
              </c:numCache>
            </c:numRef>
          </c:val>
        </c:ser>
        <c:dLbls>
          <c:showLegendKey val="0"/>
          <c:showVal val="1"/>
          <c:showCatName val="0"/>
          <c:showSerName val="0"/>
          <c:showPercent val="0"/>
          <c:showBubbleSize val="0"/>
        </c:dLbls>
        <c:gapWidth val="75"/>
        <c:axId val="190609120"/>
        <c:axId val="190609512"/>
      </c:barChart>
      <c:catAx>
        <c:axId val="190609120"/>
        <c:scaling>
          <c:orientation val="minMax"/>
        </c:scaling>
        <c:delete val="0"/>
        <c:axPos val="b"/>
        <c:numFmt formatCode="General" sourceLinked="0"/>
        <c:majorTickMark val="none"/>
        <c:minorTickMark val="none"/>
        <c:tickLblPos val="nextTo"/>
        <c:crossAx val="190609512"/>
        <c:crosses val="autoZero"/>
        <c:auto val="1"/>
        <c:lblAlgn val="ctr"/>
        <c:lblOffset val="100"/>
        <c:noMultiLvlLbl val="0"/>
      </c:catAx>
      <c:valAx>
        <c:axId val="190609512"/>
        <c:scaling>
          <c:orientation val="minMax"/>
        </c:scaling>
        <c:delete val="1"/>
        <c:axPos val="l"/>
        <c:numFmt formatCode="0.00%" sourceLinked="1"/>
        <c:majorTickMark val="none"/>
        <c:minorTickMark val="none"/>
        <c:tickLblPos val="nextTo"/>
        <c:crossAx val="190609120"/>
        <c:crosses val="autoZero"/>
        <c:crossBetween val="between"/>
      </c:valAx>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sz="1400"/>
              <a:t>TIPO DE SANGRE</a:t>
            </a:r>
            <a:r>
              <a:rPr lang="es-CO" sz="1400" baseline="0"/>
              <a:t> DE LOS FUNCIONARIOS DE PLANTA DE LA E.S.E IMSALUD</a:t>
            </a:r>
            <a:endParaRPr lang="es-CO" sz="1400"/>
          </a:p>
        </c:rich>
      </c:tx>
      <c:layout>
        <c:manualLayout>
          <c:xMode val="edge"/>
          <c:yMode val="edge"/>
          <c:x val="0.10086811023622047"/>
          <c:y val="0"/>
        </c:manualLayout>
      </c:layout>
      <c:overlay val="0"/>
    </c:title>
    <c:autoTitleDeleted val="0"/>
    <c:plotArea>
      <c:layout>
        <c:manualLayout>
          <c:layoutTarget val="inner"/>
          <c:xMode val="edge"/>
          <c:yMode val="edge"/>
          <c:x val="2.6424876836807942E-2"/>
          <c:y val="0.30795266575318792"/>
          <c:w val="0.94715024632638412"/>
          <c:h val="0.55422314187312516"/>
        </c:manualLayout>
      </c:layout>
      <c:barChart>
        <c:barDir val="col"/>
        <c:grouping val="clustered"/>
        <c:varyColors val="0"/>
        <c:ser>
          <c:idx val="0"/>
          <c:order val="0"/>
          <c:invertIfNegative val="0"/>
          <c:dPt>
            <c:idx val="0"/>
            <c:invertIfNegative val="0"/>
            <c:bubble3D val="0"/>
            <c:spPr>
              <a:solidFill>
                <a:schemeClr val="accent5"/>
              </a:solidFill>
            </c:spPr>
          </c:dPt>
          <c:dPt>
            <c:idx val="1"/>
            <c:invertIfNegative val="0"/>
            <c:bubble3D val="0"/>
            <c:spPr>
              <a:solidFill>
                <a:srgbClr val="00CC66"/>
              </a:solidFill>
            </c:spPr>
          </c:dPt>
          <c:dPt>
            <c:idx val="2"/>
            <c:invertIfNegative val="0"/>
            <c:bubble3D val="0"/>
            <c:spPr>
              <a:solidFill>
                <a:srgbClr val="990099"/>
              </a:solidFill>
            </c:spPr>
          </c:dPt>
          <c:dPt>
            <c:idx val="3"/>
            <c:invertIfNegative val="0"/>
            <c:bubble3D val="0"/>
            <c:spPr>
              <a:solidFill>
                <a:srgbClr val="6600FF"/>
              </a:solidFill>
            </c:spPr>
          </c:dPt>
          <c:dPt>
            <c:idx val="4"/>
            <c:invertIfNegative val="0"/>
            <c:bubble3D val="0"/>
            <c:spPr>
              <a:solidFill>
                <a:srgbClr val="FF3399"/>
              </a:solidFill>
            </c:spPr>
          </c:dPt>
          <c:dPt>
            <c:idx val="7"/>
            <c:invertIfNegative val="0"/>
            <c:bubble3D val="0"/>
            <c:spPr>
              <a:solidFill>
                <a:srgbClr val="CC66FF"/>
              </a:solidFill>
            </c:spPr>
          </c:dPt>
          <c:dLbls>
            <c:spPr>
              <a:noFill/>
              <a:ln>
                <a:noFill/>
              </a:ln>
              <a:effectLst/>
            </c:spPr>
            <c:txPr>
              <a:bodyPr/>
              <a:lstStyle/>
              <a:p>
                <a:pPr>
                  <a:defRPr sz="1400"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'TIPO DE SANGRE'!$B$3:$B$10</c:f>
              <c:strCache>
                <c:ptCount val="8"/>
                <c:pt idx="0">
                  <c:v>A+</c:v>
                </c:pt>
                <c:pt idx="1">
                  <c:v>B+</c:v>
                </c:pt>
                <c:pt idx="2">
                  <c:v>AB+</c:v>
                </c:pt>
                <c:pt idx="3">
                  <c:v>O+</c:v>
                </c:pt>
                <c:pt idx="4">
                  <c:v>A-</c:v>
                </c:pt>
                <c:pt idx="5">
                  <c:v>B-</c:v>
                </c:pt>
                <c:pt idx="6">
                  <c:v>AB-</c:v>
                </c:pt>
                <c:pt idx="7">
                  <c:v>O-</c:v>
                </c:pt>
              </c:strCache>
            </c:strRef>
          </c:cat>
          <c:val>
            <c:numRef>
              <c:f>'TIPO DE SANGRE'!$C$3:$C$10</c:f>
              <c:numCache>
                <c:formatCode>0.00%</c:formatCode>
                <c:ptCount val="8"/>
                <c:pt idx="0">
                  <c:v>0.31343283582089554</c:v>
                </c:pt>
                <c:pt idx="1">
                  <c:v>6.965174129353234E-2</c:v>
                </c:pt>
                <c:pt idx="2">
                  <c:v>1.4925373134328358E-2</c:v>
                </c:pt>
                <c:pt idx="3">
                  <c:v>0.54726368159203986</c:v>
                </c:pt>
                <c:pt idx="4">
                  <c:v>2.4875621890547265E-2</c:v>
                </c:pt>
                <c:pt idx="5">
                  <c:v>0</c:v>
                </c:pt>
                <c:pt idx="6">
                  <c:v>0</c:v>
                </c:pt>
                <c:pt idx="7">
                  <c:v>2.9850746268656716E-2</c:v>
                </c:pt>
              </c:numCache>
            </c:numRef>
          </c:val>
        </c:ser>
        <c:dLbls>
          <c:showLegendKey val="0"/>
          <c:showVal val="1"/>
          <c:showCatName val="0"/>
          <c:showSerName val="0"/>
          <c:showPercent val="0"/>
          <c:showBubbleSize val="0"/>
        </c:dLbls>
        <c:gapWidth val="150"/>
        <c:overlap val="-25"/>
        <c:axId val="269022848"/>
        <c:axId val="269023240"/>
      </c:barChart>
      <c:catAx>
        <c:axId val="269022848"/>
        <c:scaling>
          <c:orientation val="minMax"/>
        </c:scaling>
        <c:delete val="0"/>
        <c:axPos val="b"/>
        <c:numFmt formatCode="General" sourceLinked="0"/>
        <c:majorTickMark val="none"/>
        <c:minorTickMark val="none"/>
        <c:tickLblPos val="nextTo"/>
        <c:txPr>
          <a:bodyPr/>
          <a:lstStyle/>
          <a:p>
            <a:pPr>
              <a:defRPr sz="1400"/>
            </a:pPr>
            <a:endParaRPr lang="es-CO"/>
          </a:p>
        </c:txPr>
        <c:crossAx val="269023240"/>
        <c:crosses val="autoZero"/>
        <c:auto val="1"/>
        <c:lblAlgn val="ctr"/>
        <c:lblOffset val="100"/>
        <c:noMultiLvlLbl val="0"/>
      </c:catAx>
      <c:valAx>
        <c:axId val="269023240"/>
        <c:scaling>
          <c:orientation val="minMax"/>
        </c:scaling>
        <c:delete val="1"/>
        <c:axPos val="l"/>
        <c:numFmt formatCode="0.00%" sourceLinked="1"/>
        <c:majorTickMark val="none"/>
        <c:minorTickMark val="none"/>
        <c:tickLblPos val="nextTo"/>
        <c:crossAx val="269022848"/>
        <c:crosses val="autoZero"/>
        <c:crossBetween val="between"/>
      </c:valAx>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¿TIENE</a:t>
            </a:r>
            <a:r>
              <a:rPr lang="es-CO" baseline="0"/>
              <a:t> VEHÍCULO PROPIO?</a:t>
            </a:r>
            <a:endParaRPr lang="es-CO"/>
          </a:p>
        </c:rich>
      </c:tx>
      <c:overlay val="0"/>
    </c:title>
    <c:autoTitleDeleted val="0"/>
    <c:plotArea>
      <c:layout/>
      <c:pieChart>
        <c:varyColors val="1"/>
        <c:ser>
          <c:idx val="0"/>
          <c:order val="0"/>
          <c:dPt>
            <c:idx val="0"/>
            <c:bubble3D val="0"/>
            <c:explosion val="9"/>
            <c:spPr>
              <a:solidFill>
                <a:srgbClr val="3399FF"/>
              </a:solidFill>
            </c:spPr>
          </c:dPt>
          <c:dPt>
            <c:idx val="1"/>
            <c:bubble3D val="0"/>
            <c:spPr>
              <a:solidFill>
                <a:srgbClr val="FFC000"/>
              </a:solidFill>
            </c:spPr>
          </c:dPt>
          <c:dLbls>
            <c:dLbl>
              <c:idx val="0"/>
              <c:layout>
                <c:manualLayout>
                  <c:x val="-0.20147455055048855"/>
                  <c:y val="7.4463318871662312E-2"/>
                </c:manualLayout>
              </c:layout>
              <c:showLegendKey val="0"/>
              <c:showVal val="0"/>
              <c:showCatName val="1"/>
              <c:showSerName val="0"/>
              <c:showPercent val="1"/>
              <c:showBubbleSize val="0"/>
              <c:extLst>
                <c:ext xmlns:c15="http://schemas.microsoft.com/office/drawing/2012/chart" uri="{CE6537A1-D6FC-4f65-9D91-7224C49458BB}"/>
              </c:extLst>
            </c:dLbl>
            <c:dLbl>
              <c:idx val="1"/>
              <c:layout>
                <c:manualLayout>
                  <c:x val="0.19737801762182752"/>
                  <c:y val="-9.6059007390626852E-2"/>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400" b="1"/>
                </a:pPr>
                <a:endParaRPr lang="es-CO"/>
              </a:p>
            </c:txPr>
            <c:showLegendKey val="0"/>
            <c:showVal val="0"/>
            <c:showCatName val="1"/>
            <c:showSerName val="0"/>
            <c:showPercent val="1"/>
            <c:showBubbleSize val="0"/>
            <c:showLeaderLines val="1"/>
            <c:extLst>
              <c:ext xmlns:c15="http://schemas.microsoft.com/office/drawing/2012/chart" uri="{CE6537A1-D6FC-4f65-9D91-7224C49458BB}"/>
            </c:extLst>
          </c:dLbls>
          <c:cat>
            <c:strRef>
              <c:f>'TENENCIA DE VEHÍCULO'!$B$3:$B$4</c:f>
              <c:strCache>
                <c:ptCount val="2"/>
                <c:pt idx="0">
                  <c:v>SI TIENE</c:v>
                </c:pt>
                <c:pt idx="1">
                  <c:v>NO TIENE</c:v>
                </c:pt>
              </c:strCache>
            </c:strRef>
          </c:cat>
          <c:val>
            <c:numRef>
              <c:f>'TENENCIA DE VEHÍCULO'!$C$3:$C$4</c:f>
              <c:numCache>
                <c:formatCode>0.00%</c:formatCode>
                <c:ptCount val="2"/>
                <c:pt idx="0">
                  <c:v>0.4228855721393035</c:v>
                </c:pt>
                <c:pt idx="1">
                  <c:v>0.57711442786069655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LUGAR</a:t>
            </a:r>
            <a:r>
              <a:rPr lang="es-CO" baseline="0"/>
              <a:t> DE RESIDENCIA</a:t>
            </a:r>
            <a:endParaRPr lang="es-CO"/>
          </a:p>
        </c:rich>
      </c:tx>
      <c:overlay val="0"/>
    </c:title>
    <c:autoTitleDeleted val="0"/>
    <c:plotArea>
      <c:layout/>
      <c:barChart>
        <c:barDir val="bar"/>
        <c:grouping val="clustered"/>
        <c:varyColors val="0"/>
        <c:ser>
          <c:idx val="0"/>
          <c:order val="0"/>
          <c:invertIfNegative val="0"/>
          <c:dPt>
            <c:idx val="0"/>
            <c:invertIfNegative val="0"/>
            <c:bubble3D val="0"/>
            <c:spPr>
              <a:solidFill>
                <a:srgbClr val="FF3399"/>
              </a:solidFill>
            </c:spPr>
          </c:dPt>
          <c:dPt>
            <c:idx val="1"/>
            <c:invertIfNegative val="0"/>
            <c:bubble3D val="0"/>
            <c:spPr>
              <a:solidFill>
                <a:srgbClr val="00B0F0"/>
              </a:solidFill>
            </c:spPr>
          </c:dPt>
          <c:dPt>
            <c:idx val="2"/>
            <c:invertIfNegative val="0"/>
            <c:bubble3D val="0"/>
            <c:spPr>
              <a:solidFill>
                <a:srgbClr val="FF9900"/>
              </a:solidFill>
            </c:spPr>
          </c:dPt>
          <c:dPt>
            <c:idx val="3"/>
            <c:invertIfNegative val="0"/>
            <c:bubble3D val="0"/>
            <c:spPr>
              <a:solidFill>
                <a:srgbClr val="6600FF"/>
              </a:solidFill>
            </c:spPr>
          </c:dPt>
          <c:dPt>
            <c:idx val="4"/>
            <c:invertIfNegative val="0"/>
            <c:bubble3D val="0"/>
            <c:spPr>
              <a:solidFill>
                <a:srgbClr val="FF0000"/>
              </a:solidFill>
            </c:spPr>
          </c:dPt>
          <c:dPt>
            <c:idx val="5"/>
            <c:invertIfNegative val="0"/>
            <c:bubble3D val="0"/>
            <c:spPr>
              <a:solidFill>
                <a:srgbClr val="00CC66"/>
              </a:solidFill>
            </c:spPr>
          </c:dPt>
          <c:dLbls>
            <c:spPr>
              <a:noFill/>
              <a:ln>
                <a:noFill/>
              </a:ln>
              <a:effectLst/>
            </c:spPr>
            <c:txPr>
              <a:bodyPr/>
              <a:lstStyle/>
              <a:p>
                <a:pPr>
                  <a:defRPr sz="1200"/>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'LUGAR DE RESIDENCIA'!$B$3:$B$8</c:f>
              <c:strCache>
                <c:ptCount val="6"/>
                <c:pt idx="0">
                  <c:v>CÚCUTA</c:v>
                </c:pt>
                <c:pt idx="1">
                  <c:v>AGUA CLARA</c:v>
                </c:pt>
                <c:pt idx="2">
                  <c:v>LOS PATIOS</c:v>
                </c:pt>
                <c:pt idx="3">
                  <c:v>PAMPLONA</c:v>
                </c:pt>
                <c:pt idx="4">
                  <c:v>SAN CAYETANO</c:v>
                </c:pt>
                <c:pt idx="5">
                  <c:v>VILLA DEL ROSARIO</c:v>
                </c:pt>
              </c:strCache>
            </c:strRef>
          </c:cat>
          <c:val>
            <c:numRef>
              <c:f>'LUGAR DE RESIDENCIA'!$C$3:$C$8</c:f>
              <c:numCache>
                <c:formatCode>0.00%</c:formatCode>
                <c:ptCount val="6"/>
                <c:pt idx="0">
                  <c:v>0.78606965174129351</c:v>
                </c:pt>
                <c:pt idx="1">
                  <c:v>4.9751243781094526E-3</c:v>
                </c:pt>
                <c:pt idx="2">
                  <c:v>0.10945273631840795</c:v>
                </c:pt>
                <c:pt idx="3">
                  <c:v>4.9751243781094526E-3</c:v>
                </c:pt>
                <c:pt idx="4">
                  <c:v>4.9751243781094518E-3</c:v>
                </c:pt>
                <c:pt idx="5">
                  <c:v>8.9552238805970144E-2</c:v>
                </c:pt>
              </c:numCache>
            </c:numRef>
          </c:val>
        </c:ser>
        <c:dLbls>
          <c:showLegendKey val="0"/>
          <c:showVal val="1"/>
          <c:showCatName val="0"/>
          <c:showSerName val="0"/>
          <c:showPercent val="0"/>
          <c:showBubbleSize val="0"/>
        </c:dLbls>
        <c:gapWidth val="150"/>
        <c:overlap val="-25"/>
        <c:axId val="269024024"/>
        <c:axId val="269024416"/>
      </c:barChart>
      <c:catAx>
        <c:axId val="269024024"/>
        <c:scaling>
          <c:orientation val="minMax"/>
        </c:scaling>
        <c:delete val="0"/>
        <c:axPos val="l"/>
        <c:numFmt formatCode="General" sourceLinked="0"/>
        <c:majorTickMark val="none"/>
        <c:minorTickMark val="none"/>
        <c:tickLblPos val="nextTo"/>
        <c:txPr>
          <a:bodyPr/>
          <a:lstStyle/>
          <a:p>
            <a:pPr>
              <a:defRPr sz="1100"/>
            </a:pPr>
            <a:endParaRPr lang="es-CO"/>
          </a:p>
        </c:txPr>
        <c:crossAx val="269024416"/>
        <c:crosses val="autoZero"/>
        <c:auto val="1"/>
        <c:lblAlgn val="ctr"/>
        <c:lblOffset val="100"/>
        <c:noMultiLvlLbl val="0"/>
      </c:catAx>
      <c:valAx>
        <c:axId val="269024416"/>
        <c:scaling>
          <c:orientation val="minMax"/>
        </c:scaling>
        <c:delete val="1"/>
        <c:axPos val="b"/>
        <c:numFmt formatCode="0.00%" sourceLinked="1"/>
        <c:majorTickMark val="out"/>
        <c:minorTickMark val="none"/>
        <c:tickLblPos val="nextTo"/>
        <c:crossAx val="269024024"/>
        <c:crosses val="autoZero"/>
        <c:crossBetween val="between"/>
      </c:valAx>
    </c:plotArea>
    <c:plotVisOnly val="1"/>
    <c:dispBlanksAs val="gap"/>
    <c:showDLblsOverMax val="0"/>
  </c:chart>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dPt>
            <c:idx val="0"/>
            <c:bubble3D val="0"/>
            <c:explosion val="5"/>
            <c:spPr>
              <a:solidFill>
                <a:srgbClr val="CC99FF"/>
              </a:solidFill>
            </c:spPr>
          </c:dPt>
          <c:dPt>
            <c:idx val="1"/>
            <c:bubble3D val="0"/>
            <c:spPr>
              <a:solidFill>
                <a:srgbClr val="3399FF"/>
              </a:solidFill>
            </c:spPr>
          </c:dPt>
          <c:dLbls>
            <c:dLbl>
              <c:idx val="0"/>
              <c:layout>
                <c:manualLayout>
                  <c:x val="-0.11334120734908136"/>
                  <c:y val="-0.32238407699037619"/>
                </c:manualLayout>
              </c:layout>
              <c:spPr/>
              <c:txPr>
                <a:bodyPr/>
                <a:lstStyle/>
                <a:p>
                  <a:pPr>
                    <a:defRPr sz="1100" b="1"/>
                  </a:pPr>
                  <a:endParaRPr lang="es-CO"/>
                </a:p>
              </c:txPr>
              <c:showLegendKey val="0"/>
              <c:showVal val="0"/>
              <c:showCatName val="1"/>
              <c:showSerName val="0"/>
              <c:showPercent val="1"/>
              <c:showBubbleSize val="0"/>
              <c:extLst>
                <c:ext xmlns:c15="http://schemas.microsoft.com/office/drawing/2012/chart" uri="{CE6537A1-D6FC-4f65-9D91-7224C49458BB}"/>
              </c:extLst>
            </c:dLbl>
            <c:dLbl>
              <c:idx val="1"/>
              <c:layout>
                <c:manualLayout>
                  <c:x val="0.13483398950131234"/>
                  <c:y val="0.22247047244094489"/>
                </c:manualLayout>
              </c:layout>
              <c:spPr/>
              <c:txPr>
                <a:bodyPr/>
                <a:lstStyle/>
                <a:p>
                  <a:pPr>
                    <a:defRPr sz="1100" b="1"/>
                  </a:pPr>
                  <a:endParaRPr lang="es-CO"/>
                </a:p>
              </c:txPr>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100"/>
                </a:pPr>
                <a:endParaRPr lang="es-CO"/>
              </a:p>
            </c:txPr>
            <c:showLegendKey val="0"/>
            <c:showVal val="0"/>
            <c:showCatName val="1"/>
            <c:showSerName val="0"/>
            <c:showPercent val="1"/>
            <c:showBubbleSize val="0"/>
            <c:showLeaderLines val="1"/>
            <c:extLst>
              <c:ext xmlns:c15="http://schemas.microsoft.com/office/drawing/2012/chart" uri="{CE6537A1-D6FC-4f65-9D91-7224C49458BB}"/>
            </c:extLst>
          </c:dLbls>
          <c:cat>
            <c:strRef>
              <c:f>'LUGAR DE RESIDENCIA'!$B$11:$B$12</c:f>
              <c:strCache>
                <c:ptCount val="2"/>
                <c:pt idx="0">
                  <c:v>VIVE EN CÚCUTA</c:v>
                </c:pt>
                <c:pt idx="1">
                  <c:v>NO VIVE EN CÚCUTA</c:v>
                </c:pt>
              </c:strCache>
            </c:strRef>
          </c:cat>
          <c:val>
            <c:numRef>
              <c:f>'LUGAR DE RESIDENCIA'!$C$11:$C$12</c:f>
              <c:numCache>
                <c:formatCode>0.00%</c:formatCode>
                <c:ptCount val="2"/>
                <c:pt idx="0">
                  <c:v>0.78606965174129351</c:v>
                </c:pt>
                <c:pt idx="1">
                  <c:v>0.21393034825870647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TIPO</a:t>
            </a:r>
            <a:r>
              <a:rPr lang="es-CO" baseline="0"/>
              <a:t> DE VIVIENDA</a:t>
            </a:r>
            <a:endParaRPr lang="es-CO"/>
          </a:p>
        </c:rich>
      </c:tx>
      <c:layout>
        <c:manualLayout>
          <c:xMode val="edge"/>
          <c:yMode val="edge"/>
          <c:x val="0.35222692793170235"/>
          <c:y val="0"/>
        </c:manualLayout>
      </c:layout>
      <c:overlay val="0"/>
    </c:title>
    <c:autoTitleDeleted val="0"/>
    <c:plotArea>
      <c:layout>
        <c:manualLayout>
          <c:layoutTarget val="inner"/>
          <c:xMode val="edge"/>
          <c:yMode val="edge"/>
          <c:x val="0.30569881889763778"/>
          <c:y val="0.17842155147273256"/>
          <c:w val="0.49138035870516183"/>
          <c:h val="0.81896726450860313"/>
        </c:manualLayout>
      </c:layout>
      <c:pieChart>
        <c:varyColors val="1"/>
        <c:ser>
          <c:idx val="0"/>
          <c:order val="0"/>
          <c:explosion val="12"/>
          <c:dPt>
            <c:idx val="0"/>
            <c:bubble3D val="0"/>
            <c:spPr>
              <a:solidFill>
                <a:schemeClr val="accent6">
                  <a:lumMod val="75000"/>
                </a:schemeClr>
              </a:solidFill>
            </c:spPr>
          </c:dPt>
          <c:dPt>
            <c:idx val="1"/>
            <c:bubble3D val="0"/>
            <c:spPr>
              <a:solidFill>
                <a:srgbClr val="3399FF"/>
              </a:solidFill>
            </c:spPr>
          </c:dPt>
          <c:dLbls>
            <c:dLbl>
              <c:idx val="0"/>
              <c:layout>
                <c:manualLayout>
                  <c:x val="0.14397386907518922"/>
                  <c:y val="-8.9921922678237273E-2"/>
                </c:manualLayout>
              </c:layout>
              <c:spPr/>
              <c:txPr>
                <a:bodyPr/>
                <a:lstStyle/>
                <a:p>
                  <a:pPr>
                    <a:defRPr sz="1200" b="1"/>
                  </a:pPr>
                  <a:endParaRPr lang="es-CO"/>
                </a:p>
              </c:txPr>
              <c:showLegendKey val="0"/>
              <c:showVal val="0"/>
              <c:showCatName val="1"/>
              <c:showSerName val="0"/>
              <c:showPercent val="1"/>
              <c:showBubbleSize val="0"/>
              <c:extLst>
                <c:ext xmlns:c15="http://schemas.microsoft.com/office/drawing/2012/chart" uri="{CE6537A1-D6FC-4f65-9D91-7224C49458BB}"/>
              </c:extLst>
            </c:dLbl>
            <c:dLbl>
              <c:idx val="1"/>
              <c:layout>
                <c:manualLayout>
                  <c:x val="-0.13637708259992531"/>
                  <c:y val="0.15988284649039622"/>
                </c:manualLayout>
              </c:layout>
              <c:spPr/>
              <c:txPr>
                <a:bodyPr/>
                <a:lstStyle/>
                <a:p>
                  <a:pPr>
                    <a:defRPr sz="1200" b="1"/>
                  </a:pPr>
                  <a:endParaRPr lang="es-CO"/>
                </a:p>
              </c:txPr>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200"/>
                </a:pPr>
                <a:endParaRPr lang="es-CO"/>
              </a:p>
            </c:txPr>
            <c:showLegendKey val="0"/>
            <c:showVal val="0"/>
            <c:showCatName val="1"/>
            <c:showSerName val="0"/>
            <c:showPercent val="1"/>
            <c:showBubbleSize val="0"/>
            <c:showLeaderLines val="1"/>
            <c:extLst>
              <c:ext xmlns:c15="http://schemas.microsoft.com/office/drawing/2012/chart" uri="{CE6537A1-D6FC-4f65-9D91-7224C49458BB}"/>
            </c:extLst>
          </c:dLbls>
          <c:cat>
            <c:strRef>
              <c:f>'TIPO DE VIVIENDA '!$B$3:$B$4</c:f>
              <c:strCache>
                <c:ptCount val="2"/>
                <c:pt idx="0">
                  <c:v>CASA</c:v>
                </c:pt>
                <c:pt idx="1">
                  <c:v>APARTAMENTO</c:v>
                </c:pt>
              </c:strCache>
            </c:strRef>
          </c:cat>
          <c:val>
            <c:numRef>
              <c:f>'TIPO DE VIVIENDA '!$C$3:$C$4</c:f>
              <c:numCache>
                <c:formatCode>0.00%</c:formatCode>
                <c:ptCount val="2"/>
                <c:pt idx="0">
                  <c:v>0.86567164179104472</c:v>
                </c:pt>
                <c:pt idx="1">
                  <c:v>0.13432835820895522</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TENENCIA DE VIVIENDA</a:t>
            </a:r>
          </a:p>
        </c:rich>
      </c:tx>
      <c:layout>
        <c:manualLayout>
          <c:xMode val="edge"/>
          <c:yMode val="edge"/>
          <c:x val="0.31255864391559596"/>
          <c:y val="9.8830267631030699E-2"/>
        </c:manualLayout>
      </c:layout>
      <c:overlay val="0"/>
    </c:title>
    <c:autoTitleDeleted val="0"/>
    <c:plotArea>
      <c:layout>
        <c:manualLayout>
          <c:layoutTarget val="inner"/>
          <c:xMode val="edge"/>
          <c:yMode val="edge"/>
          <c:x val="0.30569881889763778"/>
          <c:y val="0.24786599591717701"/>
          <c:w val="0.41915813648293965"/>
          <c:h val="0.69859689413823267"/>
        </c:manualLayout>
      </c:layout>
      <c:pieChart>
        <c:varyColors val="1"/>
        <c:ser>
          <c:idx val="0"/>
          <c:order val="0"/>
          <c:explosion val="2"/>
          <c:dPt>
            <c:idx val="0"/>
            <c:bubble3D val="0"/>
            <c:spPr>
              <a:solidFill>
                <a:srgbClr val="3399FF"/>
              </a:solidFill>
            </c:spPr>
          </c:dPt>
          <c:dPt>
            <c:idx val="1"/>
            <c:bubble3D val="0"/>
            <c:spPr>
              <a:solidFill>
                <a:srgbClr val="FF3399"/>
              </a:solidFill>
            </c:spPr>
          </c:dPt>
          <c:dPt>
            <c:idx val="2"/>
            <c:bubble3D val="0"/>
            <c:spPr>
              <a:solidFill>
                <a:srgbClr val="92D050"/>
              </a:solidFill>
            </c:spPr>
          </c:dPt>
          <c:dLbls>
            <c:dLbl>
              <c:idx val="0"/>
              <c:layout>
                <c:manualLayout>
                  <c:x val="-0.15413725667915695"/>
                  <c:y val="2.5428783287123606E-2"/>
                </c:manualLayout>
              </c:layout>
              <c:spPr/>
              <c:txPr>
                <a:bodyPr/>
                <a:lstStyle/>
                <a:p>
                  <a:pPr>
                    <a:defRPr sz="1200" b="1"/>
                  </a:pPr>
                  <a:endParaRPr lang="es-CO"/>
                </a:p>
              </c:txPr>
              <c:showLegendKey val="0"/>
              <c:showVal val="0"/>
              <c:showCatName val="1"/>
              <c:showSerName val="0"/>
              <c:showPercent val="1"/>
              <c:showBubbleSize val="0"/>
              <c:extLst>
                <c:ext xmlns:c15="http://schemas.microsoft.com/office/drawing/2012/chart" uri="{CE6537A1-D6FC-4f65-9D91-7224C49458BB}"/>
              </c:extLst>
            </c:dLbl>
            <c:dLbl>
              <c:idx val="1"/>
              <c:layout>
                <c:manualLayout>
                  <c:x val="0.10102558511669434"/>
                  <c:y val="-0.1464222109075709"/>
                </c:manualLayout>
              </c:layout>
              <c:spPr/>
              <c:txPr>
                <a:bodyPr/>
                <a:lstStyle/>
                <a:p>
                  <a:pPr>
                    <a:defRPr sz="1100" b="1"/>
                  </a:pPr>
                  <a:endParaRPr lang="es-CO"/>
                </a:p>
              </c:txPr>
              <c:showLegendKey val="0"/>
              <c:showVal val="0"/>
              <c:showCatName val="1"/>
              <c:showSerName val="0"/>
              <c:showPercent val="1"/>
              <c:showBubbleSize val="0"/>
              <c:extLst>
                <c:ext xmlns:c15="http://schemas.microsoft.com/office/drawing/2012/chart" uri="{CE6537A1-D6FC-4f65-9D91-7224C49458BB}"/>
              </c:extLst>
            </c:dLbl>
            <c:dLbl>
              <c:idx val="2"/>
              <c:layout>
                <c:manualLayout>
                  <c:x val="0.13665060467138604"/>
                  <c:y val="0.14392004864805982"/>
                </c:manualLayout>
              </c:layout>
              <c:spPr/>
              <c:txPr>
                <a:bodyPr/>
                <a:lstStyle/>
                <a:p>
                  <a:pPr>
                    <a:defRPr sz="1200" b="1"/>
                  </a:pPr>
                  <a:endParaRPr lang="es-CO"/>
                </a:p>
              </c:txPr>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000" b="1"/>
                </a:pPr>
                <a:endParaRPr lang="es-CO"/>
              </a:p>
            </c:txPr>
            <c:showLegendKey val="0"/>
            <c:showVal val="0"/>
            <c:showCatName val="1"/>
            <c:showSerName val="0"/>
            <c:showPercent val="1"/>
            <c:showBubbleSize val="0"/>
            <c:showLeaderLines val="1"/>
            <c:extLst>
              <c:ext xmlns:c15="http://schemas.microsoft.com/office/drawing/2012/chart" uri="{CE6537A1-D6FC-4f65-9D91-7224C49458BB}"/>
            </c:extLst>
          </c:dLbls>
          <c:cat>
            <c:strRef>
              <c:f>'TENENCIA DE VIVIENDA'!$B$3:$B$5</c:f>
              <c:strCache>
                <c:ptCount val="3"/>
                <c:pt idx="0">
                  <c:v>PROPIA</c:v>
                </c:pt>
                <c:pt idx="1">
                  <c:v>ARRENDADA</c:v>
                </c:pt>
                <c:pt idx="2">
                  <c:v>FAMILIAR</c:v>
                </c:pt>
              </c:strCache>
            </c:strRef>
          </c:cat>
          <c:val>
            <c:numRef>
              <c:f>'TENENCIA DE VIVIENDA'!$C$3:$C$5</c:f>
              <c:numCache>
                <c:formatCode>0.00%</c:formatCode>
                <c:ptCount val="3"/>
                <c:pt idx="0">
                  <c:v>0.46766169154228854</c:v>
                </c:pt>
                <c:pt idx="1">
                  <c:v>0.20398009950248755</c:v>
                </c:pt>
                <c:pt idx="2">
                  <c:v>0.32835820895522388</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bar"/>
        <c:grouping val="clustered"/>
        <c:varyColors val="0"/>
        <c:ser>
          <c:idx val="0"/>
          <c:order val="0"/>
          <c:invertIfNegative val="0"/>
          <c:dPt>
            <c:idx val="0"/>
            <c:invertIfNegative val="0"/>
            <c:bubble3D val="0"/>
            <c:spPr>
              <a:solidFill>
                <a:srgbClr val="FFC000"/>
              </a:solidFill>
            </c:spPr>
          </c:dPt>
          <c:dPt>
            <c:idx val="1"/>
            <c:invertIfNegative val="0"/>
            <c:bubble3D val="0"/>
            <c:spPr>
              <a:solidFill>
                <a:srgbClr val="92D050"/>
              </a:solidFill>
            </c:spPr>
          </c:dPt>
          <c:dPt>
            <c:idx val="2"/>
            <c:invertIfNegative val="0"/>
            <c:bubble3D val="0"/>
            <c:spPr>
              <a:solidFill>
                <a:srgbClr val="FF66FF"/>
              </a:solidFill>
            </c:spPr>
          </c:dPt>
          <c:dPt>
            <c:idx val="4"/>
            <c:invertIfNegative val="0"/>
            <c:bubble3D val="0"/>
            <c:spPr>
              <a:solidFill>
                <a:srgbClr val="CC99FF"/>
              </a:solidFill>
            </c:spPr>
          </c:dPt>
          <c:dPt>
            <c:idx val="5"/>
            <c:invertIfNegative val="0"/>
            <c:bubble3D val="0"/>
            <c:spPr>
              <a:solidFill>
                <a:srgbClr val="33CCFF"/>
              </a:solidFill>
            </c:spPr>
          </c:dPt>
          <c:dPt>
            <c:idx val="6"/>
            <c:invertIfNegative val="0"/>
            <c:bubble3D val="0"/>
            <c:spPr>
              <a:solidFill>
                <a:srgbClr val="C00000"/>
              </a:solidFill>
            </c:spPr>
          </c:dPt>
          <c:dPt>
            <c:idx val="7"/>
            <c:invertIfNegative val="0"/>
            <c:bubble3D val="0"/>
            <c:spPr>
              <a:solidFill>
                <a:srgbClr val="00CC66"/>
              </a:solidFill>
            </c:spPr>
          </c:dPt>
          <c:dPt>
            <c:idx val="8"/>
            <c:invertIfNegative val="0"/>
            <c:bubble3D val="0"/>
            <c:spPr>
              <a:solidFill>
                <a:srgbClr val="CC00FF"/>
              </a:solidFill>
            </c:spPr>
          </c:dPt>
          <c:dPt>
            <c:idx val="9"/>
            <c:invertIfNegative val="0"/>
            <c:bubble3D val="0"/>
            <c:spPr>
              <a:solidFill>
                <a:schemeClr val="accent6">
                  <a:lumMod val="75000"/>
                </a:schemeClr>
              </a:solidFill>
            </c:spPr>
          </c:dPt>
          <c:dPt>
            <c:idx val="10"/>
            <c:invertIfNegative val="0"/>
            <c:bubble3D val="0"/>
            <c:spPr>
              <a:solidFill>
                <a:srgbClr val="00B0F0"/>
              </a:solidFill>
            </c:spPr>
          </c:dPt>
          <c:dPt>
            <c:idx val="11"/>
            <c:invertIfNegative val="0"/>
            <c:bubble3D val="0"/>
            <c:spPr>
              <a:solidFill>
                <a:srgbClr val="FFC000"/>
              </a:solidFill>
            </c:spPr>
          </c:dPt>
          <c:dPt>
            <c:idx val="12"/>
            <c:invertIfNegative val="0"/>
            <c:bubble3D val="0"/>
            <c:spPr>
              <a:solidFill>
                <a:srgbClr val="92D050"/>
              </a:solidFill>
            </c:spPr>
          </c:dPt>
          <c:dPt>
            <c:idx val="13"/>
            <c:invertIfNegative val="0"/>
            <c:bubble3D val="0"/>
            <c:spPr>
              <a:solidFill>
                <a:srgbClr val="FF66FF"/>
              </a:solidFill>
            </c:spPr>
          </c:dPt>
          <c:dPt>
            <c:idx val="15"/>
            <c:invertIfNegative val="0"/>
            <c:bubble3D val="0"/>
            <c:spPr>
              <a:solidFill>
                <a:srgbClr val="CC99FF"/>
              </a:solidFill>
            </c:spPr>
          </c:dPt>
          <c:dPt>
            <c:idx val="16"/>
            <c:invertIfNegative val="0"/>
            <c:bubble3D val="0"/>
            <c:spPr>
              <a:solidFill>
                <a:srgbClr val="33CCFF"/>
              </a:solidFill>
            </c:spPr>
          </c:dPt>
          <c:dPt>
            <c:idx val="17"/>
            <c:invertIfNegative val="0"/>
            <c:bubble3D val="0"/>
            <c:spPr>
              <a:solidFill>
                <a:schemeClr val="accent2">
                  <a:lumMod val="75000"/>
                </a:schemeClr>
              </a:solidFill>
            </c:spPr>
          </c:dPt>
          <c:dPt>
            <c:idx val="18"/>
            <c:invertIfNegative val="0"/>
            <c:bubble3D val="0"/>
            <c:spPr>
              <a:solidFill>
                <a:srgbClr val="00CC66"/>
              </a:solidFill>
            </c:spPr>
          </c:dPt>
          <c:dPt>
            <c:idx val="19"/>
            <c:invertIfNegative val="0"/>
            <c:bubble3D val="0"/>
            <c:spPr>
              <a:solidFill>
                <a:srgbClr val="CC00FF"/>
              </a:solidFill>
            </c:spPr>
          </c:dPt>
          <c:dPt>
            <c:idx val="20"/>
            <c:invertIfNegative val="0"/>
            <c:bubble3D val="0"/>
            <c:spPr>
              <a:solidFill>
                <a:schemeClr val="accent6">
                  <a:lumMod val="75000"/>
                </a:schemeClr>
              </a:solidFill>
            </c:spPr>
          </c:dPt>
          <c:dPt>
            <c:idx val="21"/>
            <c:invertIfNegative val="0"/>
            <c:bubble3D val="0"/>
            <c:spPr>
              <a:solidFill>
                <a:srgbClr val="00B0F0"/>
              </a:solidFill>
            </c:spPr>
          </c:dPt>
          <c:dPt>
            <c:idx val="22"/>
            <c:invertIfNegative val="0"/>
            <c:bubble3D val="0"/>
            <c:spPr>
              <a:solidFill>
                <a:srgbClr val="FFC000"/>
              </a:solidFill>
            </c:spPr>
          </c:dPt>
          <c:dPt>
            <c:idx val="23"/>
            <c:invertIfNegative val="0"/>
            <c:bubble3D val="0"/>
            <c:spPr>
              <a:solidFill>
                <a:srgbClr val="92D050"/>
              </a:solidFill>
            </c:spPr>
          </c:dPt>
          <c:dPt>
            <c:idx val="24"/>
            <c:invertIfNegative val="0"/>
            <c:bubble3D val="0"/>
            <c:spPr>
              <a:solidFill>
                <a:srgbClr val="FF66FF"/>
              </a:solidFill>
            </c:spPr>
          </c:dPt>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Hoja5!$B$3:$B$27</c:f>
              <c:strCache>
                <c:ptCount val="25"/>
                <c:pt idx="0">
                  <c:v>AUXILIAR AREA SALUD</c:v>
                </c:pt>
                <c:pt idx="1">
                  <c:v>AUXILIAR AREA SALUD (ODONTOLOGÍA)</c:v>
                </c:pt>
                <c:pt idx="2">
                  <c:v>AUXILIAR AREA SALUD (ENFERMERÍA)</c:v>
                </c:pt>
                <c:pt idx="3">
                  <c:v>AUXILIAR AREA SALUD (LABORATORIO CLÍNICO)</c:v>
                </c:pt>
                <c:pt idx="4">
                  <c:v>AUXILIAR AREA SALUD (ODONTOLOGÍA P Y P)</c:v>
                </c:pt>
                <c:pt idx="5">
                  <c:v>AUXILIAR AREA SALUD (SALUD ORAL)</c:v>
                </c:pt>
                <c:pt idx="6">
                  <c:v>AUXILIAR ADMINISTRATIVO</c:v>
                </c:pt>
                <c:pt idx="7">
                  <c:v>AUXILIAR SERVICIOS GENERALES</c:v>
                </c:pt>
                <c:pt idx="8">
                  <c:v>AYUDANTE (MENSAJERO)</c:v>
                </c:pt>
                <c:pt idx="9">
                  <c:v>CONDUCTOR</c:v>
                </c:pt>
                <c:pt idx="10">
                  <c:v>JEFES</c:v>
                </c:pt>
                <c:pt idx="11">
                  <c:v>MEDICO GENERAL (4 HORAS)</c:v>
                </c:pt>
                <c:pt idx="12">
                  <c:v>MEDICO GENERAL (8 HORAS)</c:v>
                </c:pt>
                <c:pt idx="13">
                  <c:v>ODONTÓLOGO (4 HORAS)</c:v>
                </c:pt>
                <c:pt idx="14">
                  <c:v>ODONTÓLOGO (8 HORAS)</c:v>
                </c:pt>
                <c:pt idx="15">
                  <c:v>SECRETARIO</c:v>
                </c:pt>
                <c:pt idx="16">
                  <c:v>TÉCNICO ÁREA SALUD</c:v>
                </c:pt>
                <c:pt idx="17">
                  <c:v>PROFESIONAL SERVICIO SOCIAL OBLIGATORIO (BACTERIOLOGÍA)</c:v>
                </c:pt>
                <c:pt idx="18">
                  <c:v>PROFESIONAL SERVICIO SOCIAL OBLIGATORIO (ENFERMERÍA)</c:v>
                </c:pt>
                <c:pt idx="19">
                  <c:v>PROFESIONAL SERVICIO SOCIAL OBLIGATORIO (MEDICINA)</c:v>
                </c:pt>
                <c:pt idx="20">
                  <c:v>PROFESIONAL SERVICIO SOCIAL OBLIGATORIO (ODONTOLOGÍA)</c:v>
                </c:pt>
                <c:pt idx="21">
                  <c:v>PROFESIONAL UNIVERSITARIO (APOYO SOCIOECONÓMICO)</c:v>
                </c:pt>
                <c:pt idx="22">
                  <c:v>PROFESIONAL UNIVERSITARIO (INFORMÁTICA)</c:v>
                </c:pt>
                <c:pt idx="23">
                  <c:v>PROFESIONAL UNIVERSITARIO (PARTICIPACIÓN COMUNITARIA)</c:v>
                </c:pt>
                <c:pt idx="24">
                  <c:v>PROFESIONAL UNIVERSITARIO (BACTERIOLOGÍA)</c:v>
                </c:pt>
              </c:strCache>
            </c:strRef>
          </c:cat>
          <c:val>
            <c:numRef>
              <c:f>Hoja5!$C$3:$C$27</c:f>
              <c:numCache>
                <c:formatCode>0.00%</c:formatCode>
                <c:ptCount val="25"/>
                <c:pt idx="0">
                  <c:v>9.9009900990099011E-3</c:v>
                </c:pt>
                <c:pt idx="1">
                  <c:v>5.4455445544554455E-2</c:v>
                </c:pt>
                <c:pt idx="2">
                  <c:v>0.3910891089108911</c:v>
                </c:pt>
                <c:pt idx="3">
                  <c:v>1.9801980198019802E-2</c:v>
                </c:pt>
                <c:pt idx="4" formatCode="0.000%">
                  <c:v>4.9504950495049506E-3</c:v>
                </c:pt>
                <c:pt idx="5">
                  <c:v>2.9702970297029702E-2</c:v>
                </c:pt>
                <c:pt idx="6">
                  <c:v>2.9702970297029702E-2</c:v>
                </c:pt>
                <c:pt idx="7">
                  <c:v>7.4257425742574254E-2</c:v>
                </c:pt>
                <c:pt idx="8" formatCode="0.000%">
                  <c:v>4.9504950495049506E-3</c:v>
                </c:pt>
                <c:pt idx="9">
                  <c:v>9.9009900990099011E-3</c:v>
                </c:pt>
                <c:pt idx="10">
                  <c:v>5.4455445544554455E-2</c:v>
                </c:pt>
                <c:pt idx="11">
                  <c:v>8.9108910891089105E-2</c:v>
                </c:pt>
                <c:pt idx="12">
                  <c:v>3.9603960396039604E-2</c:v>
                </c:pt>
                <c:pt idx="13">
                  <c:v>5.9405940594059403E-2</c:v>
                </c:pt>
                <c:pt idx="14" formatCode="0.000%">
                  <c:v>4.9504950495049506E-3</c:v>
                </c:pt>
                <c:pt idx="15">
                  <c:v>2.4752475247524754E-2</c:v>
                </c:pt>
                <c:pt idx="16" formatCode="0.000%">
                  <c:v>4.9504950495049506E-3</c:v>
                </c:pt>
                <c:pt idx="17" formatCode="0.000%">
                  <c:v>4.9504950495049506E-3</c:v>
                </c:pt>
                <c:pt idx="18">
                  <c:v>1.9800000000000002E-2</c:v>
                </c:pt>
                <c:pt idx="19">
                  <c:v>3.9600000000000003E-2</c:v>
                </c:pt>
                <c:pt idx="20" formatCode="0.000%">
                  <c:v>4.9504950495049506E-3</c:v>
                </c:pt>
                <c:pt idx="21" formatCode="0.000%">
                  <c:v>4.9504950495049506E-3</c:v>
                </c:pt>
                <c:pt idx="22" formatCode="0.000%">
                  <c:v>4.9504950495049506E-3</c:v>
                </c:pt>
                <c:pt idx="23" formatCode="0.000%">
                  <c:v>4.9504950495049506E-3</c:v>
                </c:pt>
                <c:pt idx="24">
                  <c:v>9.9000000000000008E-3</c:v>
                </c:pt>
              </c:numCache>
            </c:numRef>
          </c:val>
        </c:ser>
        <c:dLbls>
          <c:showLegendKey val="0"/>
          <c:showVal val="1"/>
          <c:showCatName val="0"/>
          <c:showSerName val="0"/>
          <c:showPercent val="0"/>
          <c:showBubbleSize val="0"/>
        </c:dLbls>
        <c:gapWidth val="75"/>
        <c:axId val="269026376"/>
        <c:axId val="269027160"/>
      </c:barChart>
      <c:catAx>
        <c:axId val="269026376"/>
        <c:scaling>
          <c:orientation val="minMax"/>
        </c:scaling>
        <c:delete val="0"/>
        <c:axPos val="l"/>
        <c:numFmt formatCode="General" sourceLinked="0"/>
        <c:majorTickMark val="none"/>
        <c:minorTickMark val="none"/>
        <c:tickLblPos val="nextTo"/>
        <c:crossAx val="269027160"/>
        <c:crosses val="autoZero"/>
        <c:auto val="1"/>
        <c:lblAlgn val="ctr"/>
        <c:lblOffset val="100"/>
        <c:noMultiLvlLbl val="0"/>
      </c:catAx>
      <c:valAx>
        <c:axId val="269027160"/>
        <c:scaling>
          <c:orientation val="minMax"/>
        </c:scaling>
        <c:delete val="1"/>
        <c:axPos val="b"/>
        <c:numFmt formatCode="0.00%" sourceLinked="1"/>
        <c:majorTickMark val="none"/>
        <c:minorTickMark val="none"/>
        <c:tickLblPos val="nextTo"/>
        <c:crossAx val="269026376"/>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sz="1600"/>
              <a:t>GÉNERO</a:t>
            </a:r>
            <a:r>
              <a:rPr lang="es-CO" sz="1600" baseline="0"/>
              <a:t> DE LOS SERVIDORES PÚBLICOS DE LA E.S.E IMSALUD</a:t>
            </a:r>
            <a:endParaRPr lang="es-CO" sz="1600"/>
          </a:p>
        </c:rich>
      </c:tx>
      <c:overlay val="0"/>
    </c:title>
    <c:autoTitleDeleted val="0"/>
    <c:plotArea>
      <c:layout>
        <c:manualLayout>
          <c:layoutTarget val="inner"/>
          <c:xMode val="edge"/>
          <c:yMode val="edge"/>
          <c:x val="0.32366794188729431"/>
          <c:y val="0.22299721201476699"/>
          <c:w val="0.40122977479152877"/>
          <c:h val="0.67986972350348274"/>
        </c:manualLayout>
      </c:layout>
      <c:pieChart>
        <c:varyColors val="1"/>
        <c:ser>
          <c:idx val="0"/>
          <c:order val="0"/>
          <c:dPt>
            <c:idx val="0"/>
            <c:bubble3D val="0"/>
            <c:spPr>
              <a:solidFill>
                <a:srgbClr val="FF66FF"/>
              </a:solidFill>
            </c:spPr>
          </c:dPt>
          <c:dPt>
            <c:idx val="1"/>
            <c:bubble3D val="0"/>
            <c:spPr>
              <a:solidFill>
                <a:srgbClr val="00B0F0"/>
              </a:solidFill>
            </c:spPr>
          </c:dPt>
          <c:dLbls>
            <c:dLbl>
              <c:idx val="0"/>
              <c:layout>
                <c:manualLayout>
                  <c:x val="-0.16587307529437148"/>
                  <c:y val="-0.18751767002873246"/>
                </c:manualLayout>
              </c:layout>
              <c:showLegendKey val="0"/>
              <c:showVal val="0"/>
              <c:showCatName val="1"/>
              <c:showSerName val="0"/>
              <c:showPercent val="1"/>
              <c:showBubbleSize val="0"/>
              <c:extLst>
                <c:ext xmlns:c15="http://schemas.microsoft.com/office/drawing/2012/chart" uri="{CE6537A1-D6FC-4f65-9D91-7224C49458BB}"/>
              </c:extLst>
            </c:dLbl>
            <c:spPr>
              <a:noFill/>
              <a:ln>
                <a:noFill/>
              </a:ln>
              <a:effectLst/>
            </c:spPr>
            <c:txPr>
              <a:bodyPr/>
              <a:lstStyle/>
              <a:p>
                <a:pPr>
                  <a:defRPr sz="1200" b="1"/>
                </a:pPr>
                <a:endParaRPr lang="es-CO"/>
              </a:p>
            </c:txPr>
            <c:showLegendKey val="0"/>
            <c:showVal val="0"/>
            <c:showCatName val="1"/>
            <c:showSerName val="0"/>
            <c:showPercent val="1"/>
            <c:showBubbleSize val="0"/>
            <c:showLeaderLines val="1"/>
            <c:extLst>
              <c:ext xmlns:c15="http://schemas.microsoft.com/office/drawing/2012/chart" uri="{CE6537A1-D6FC-4f65-9D91-7224C49458BB}"/>
            </c:extLst>
          </c:dLbls>
          <c:cat>
            <c:strRef>
              <c:f>Hoja4!$F$13:$F$14</c:f>
              <c:strCache>
                <c:ptCount val="2"/>
                <c:pt idx="0">
                  <c:v>FEMENINO</c:v>
                </c:pt>
                <c:pt idx="1">
                  <c:v>MASCULINO</c:v>
                </c:pt>
              </c:strCache>
            </c:strRef>
          </c:cat>
          <c:val>
            <c:numRef>
              <c:f>Hoja4!$G$13:$G$14</c:f>
              <c:numCache>
                <c:formatCode>0.00%</c:formatCode>
                <c:ptCount val="2"/>
                <c:pt idx="0">
                  <c:v>0.67821782178217827</c:v>
                </c:pt>
                <c:pt idx="1">
                  <c:v>0.32178217821782179</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spPr>
    <a:ln>
      <a:solidFill>
        <a:srgbClr val="0070C0"/>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sz="1600"/>
              <a:t>ESTADO CIVIL DEL</a:t>
            </a:r>
            <a:r>
              <a:rPr lang="es-CO" sz="1600" baseline="0"/>
              <a:t> CLIENTE INTERNO DE LA E.S.E IMSALUD</a:t>
            </a:r>
            <a:endParaRPr lang="es-CO" sz="1600"/>
          </a:p>
        </c:rich>
      </c:tx>
      <c:overlay val="0"/>
    </c:title>
    <c:autoTitleDeleted val="0"/>
    <c:plotArea>
      <c:layout/>
      <c:barChart>
        <c:barDir val="col"/>
        <c:grouping val="clustered"/>
        <c:varyColors val="0"/>
        <c:ser>
          <c:idx val="0"/>
          <c:order val="0"/>
          <c:invertIfNegative val="0"/>
          <c:dPt>
            <c:idx val="0"/>
            <c:invertIfNegative val="0"/>
            <c:bubble3D val="0"/>
            <c:spPr>
              <a:solidFill>
                <a:srgbClr val="9933FF"/>
              </a:solidFill>
            </c:spPr>
          </c:dPt>
          <c:dPt>
            <c:idx val="1"/>
            <c:invertIfNegative val="0"/>
            <c:bubble3D val="0"/>
            <c:spPr>
              <a:solidFill>
                <a:srgbClr val="33CCFF"/>
              </a:solidFill>
            </c:spPr>
          </c:dPt>
          <c:dPt>
            <c:idx val="2"/>
            <c:invertIfNegative val="0"/>
            <c:bubble3D val="0"/>
            <c:spPr>
              <a:solidFill>
                <a:srgbClr val="00CC66"/>
              </a:solidFill>
            </c:spPr>
          </c:dPt>
          <c:dPt>
            <c:idx val="3"/>
            <c:invertIfNegative val="0"/>
            <c:bubble3D val="0"/>
            <c:spPr>
              <a:solidFill>
                <a:srgbClr val="FF66FF"/>
              </a:solidFill>
            </c:spPr>
          </c:dPt>
          <c:dPt>
            <c:idx val="4"/>
            <c:invertIfNegative val="0"/>
            <c:bubble3D val="0"/>
            <c:spPr>
              <a:solidFill>
                <a:srgbClr val="FF3300"/>
              </a:solidFill>
            </c:spPr>
          </c:dPt>
          <c:dLbls>
            <c:spPr>
              <a:noFill/>
              <a:ln>
                <a:noFill/>
              </a:ln>
              <a:effectLst/>
            </c:spPr>
            <c:txPr>
              <a:bodyPr/>
              <a:lstStyle/>
              <a:p>
                <a:pPr>
                  <a:defRPr sz="1600"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'ESTADO CIVIL'!$B$3:$B$7</c:f>
              <c:strCache>
                <c:ptCount val="5"/>
                <c:pt idx="0">
                  <c:v>SOLTERO (A)</c:v>
                </c:pt>
                <c:pt idx="1">
                  <c:v>CASADO (A)</c:v>
                </c:pt>
                <c:pt idx="2">
                  <c:v>UNIÓN LIBRE</c:v>
                </c:pt>
                <c:pt idx="3">
                  <c:v>SEPARADO (A)/DIVORCIADO</c:v>
                </c:pt>
                <c:pt idx="4">
                  <c:v>VIUDO</c:v>
                </c:pt>
              </c:strCache>
            </c:strRef>
          </c:cat>
          <c:val>
            <c:numRef>
              <c:f>'ESTADO CIVIL'!$C$3:$C$7</c:f>
              <c:numCache>
                <c:formatCode>0.00%</c:formatCode>
                <c:ptCount val="5"/>
                <c:pt idx="0">
                  <c:v>0.32835820895522388</c:v>
                </c:pt>
                <c:pt idx="1">
                  <c:v>0.41293532338308458</c:v>
                </c:pt>
                <c:pt idx="2">
                  <c:v>0.17412935323383086</c:v>
                </c:pt>
                <c:pt idx="3">
                  <c:v>6.965174129353234E-2</c:v>
                </c:pt>
                <c:pt idx="4">
                  <c:v>1.4925373134328358E-2</c:v>
                </c:pt>
              </c:numCache>
            </c:numRef>
          </c:val>
        </c:ser>
        <c:dLbls>
          <c:showLegendKey val="0"/>
          <c:showVal val="1"/>
          <c:showCatName val="0"/>
          <c:showSerName val="0"/>
          <c:showPercent val="0"/>
          <c:showBubbleSize val="0"/>
        </c:dLbls>
        <c:gapWidth val="75"/>
        <c:axId val="190611080"/>
        <c:axId val="190611472"/>
      </c:barChart>
      <c:catAx>
        <c:axId val="190611080"/>
        <c:scaling>
          <c:orientation val="minMax"/>
        </c:scaling>
        <c:delete val="0"/>
        <c:axPos val="b"/>
        <c:numFmt formatCode="General" sourceLinked="0"/>
        <c:majorTickMark val="none"/>
        <c:minorTickMark val="none"/>
        <c:tickLblPos val="nextTo"/>
        <c:txPr>
          <a:bodyPr/>
          <a:lstStyle/>
          <a:p>
            <a:pPr>
              <a:defRPr sz="1100" b="0"/>
            </a:pPr>
            <a:endParaRPr lang="es-CO"/>
          </a:p>
        </c:txPr>
        <c:crossAx val="190611472"/>
        <c:crosses val="autoZero"/>
        <c:auto val="1"/>
        <c:lblAlgn val="ctr"/>
        <c:lblOffset val="100"/>
        <c:noMultiLvlLbl val="0"/>
      </c:catAx>
      <c:valAx>
        <c:axId val="190611472"/>
        <c:scaling>
          <c:orientation val="minMax"/>
        </c:scaling>
        <c:delete val="1"/>
        <c:axPos val="l"/>
        <c:numFmt formatCode="0.00%" sourceLinked="1"/>
        <c:majorTickMark val="none"/>
        <c:minorTickMark val="none"/>
        <c:tickLblPos val="nextTo"/>
        <c:crossAx val="190611080"/>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ESTRATO SOCIOECONÓMICO</a:t>
            </a:r>
          </a:p>
        </c:rich>
      </c:tx>
      <c:overlay val="0"/>
    </c:title>
    <c:autoTitleDeleted val="0"/>
    <c:plotArea>
      <c:layout/>
      <c:barChart>
        <c:barDir val="bar"/>
        <c:grouping val="clustered"/>
        <c:varyColors val="0"/>
        <c:ser>
          <c:idx val="0"/>
          <c:order val="0"/>
          <c:spPr>
            <a:solidFill>
              <a:schemeClr val="accent3">
                <a:lumMod val="75000"/>
              </a:schemeClr>
            </a:solidFill>
          </c:spPr>
          <c:invertIfNegative val="0"/>
          <c:dPt>
            <c:idx val="0"/>
            <c:invertIfNegative val="0"/>
            <c:bubble3D val="0"/>
            <c:spPr>
              <a:solidFill>
                <a:srgbClr val="27C30D"/>
              </a:solidFill>
            </c:spPr>
          </c:dPt>
          <c:dPt>
            <c:idx val="1"/>
            <c:invertIfNegative val="0"/>
            <c:bubble3D val="0"/>
            <c:spPr>
              <a:solidFill>
                <a:schemeClr val="accent6"/>
              </a:solidFill>
            </c:spPr>
          </c:dPt>
          <c:dPt>
            <c:idx val="2"/>
            <c:invertIfNegative val="0"/>
            <c:bubble3D val="0"/>
            <c:spPr>
              <a:solidFill>
                <a:srgbClr val="CC00FF"/>
              </a:solidFill>
            </c:spPr>
          </c:dPt>
          <c:dPt>
            <c:idx val="3"/>
            <c:invertIfNegative val="0"/>
            <c:bubble3D val="0"/>
            <c:spPr>
              <a:solidFill>
                <a:srgbClr val="22A0EE"/>
              </a:solidFill>
            </c:spPr>
          </c:dPt>
          <c:dPt>
            <c:idx val="4"/>
            <c:invertIfNegative val="0"/>
            <c:bubble3D val="0"/>
            <c:spPr>
              <a:solidFill>
                <a:srgbClr val="FF66FF"/>
              </a:solidFill>
            </c:spPr>
          </c:dPt>
          <c:dLbls>
            <c:spPr>
              <a:noFill/>
              <a:ln>
                <a:noFill/>
              </a:ln>
              <a:effectLst/>
            </c:spPr>
            <c:txPr>
              <a:bodyPr/>
              <a:lstStyle/>
              <a:p>
                <a:pPr>
                  <a:defRPr sz="1400"/>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'ESTRATO SOCIAL'!$B$3:$B$8</c:f>
              <c:strCache>
                <c:ptCount val="6"/>
                <c:pt idx="0">
                  <c:v> 1 (BAJO-BAJO)</c:v>
                </c:pt>
                <c:pt idx="1">
                  <c:v> 2 (BAJO)</c:v>
                </c:pt>
                <c:pt idx="2">
                  <c:v>3 (MEDIO-BAJO)</c:v>
                </c:pt>
                <c:pt idx="3">
                  <c:v> 4 (MEDIO)</c:v>
                </c:pt>
                <c:pt idx="4">
                  <c:v>5 (MEDIO-ALTO)</c:v>
                </c:pt>
                <c:pt idx="5">
                  <c:v> 6 (ALTO)</c:v>
                </c:pt>
              </c:strCache>
            </c:strRef>
          </c:cat>
          <c:val>
            <c:numRef>
              <c:f>'ESTRATO SOCIAL'!$C$3:$C$8</c:f>
              <c:numCache>
                <c:formatCode>0.00%</c:formatCode>
                <c:ptCount val="6"/>
                <c:pt idx="0">
                  <c:v>4.975124378109453E-2</c:v>
                </c:pt>
                <c:pt idx="1">
                  <c:v>0.38805970149253732</c:v>
                </c:pt>
                <c:pt idx="2">
                  <c:v>0.33333333333333331</c:v>
                </c:pt>
                <c:pt idx="3">
                  <c:v>0.17412935323383083</c:v>
                </c:pt>
                <c:pt idx="4">
                  <c:v>4.4776119402985072E-2</c:v>
                </c:pt>
                <c:pt idx="5">
                  <c:v>9.9502487562189053E-3</c:v>
                </c:pt>
              </c:numCache>
            </c:numRef>
          </c:val>
        </c:ser>
        <c:dLbls>
          <c:showLegendKey val="0"/>
          <c:showVal val="1"/>
          <c:showCatName val="0"/>
          <c:showSerName val="0"/>
          <c:showPercent val="0"/>
          <c:showBubbleSize val="0"/>
        </c:dLbls>
        <c:gapWidth val="150"/>
        <c:overlap val="-25"/>
        <c:axId val="191717936"/>
        <c:axId val="191718720"/>
      </c:barChart>
      <c:catAx>
        <c:axId val="191717936"/>
        <c:scaling>
          <c:orientation val="minMax"/>
        </c:scaling>
        <c:delete val="0"/>
        <c:axPos val="l"/>
        <c:numFmt formatCode="General" sourceLinked="0"/>
        <c:majorTickMark val="none"/>
        <c:minorTickMark val="none"/>
        <c:tickLblPos val="nextTo"/>
        <c:txPr>
          <a:bodyPr/>
          <a:lstStyle/>
          <a:p>
            <a:pPr>
              <a:defRPr sz="1200"/>
            </a:pPr>
            <a:endParaRPr lang="es-CO"/>
          </a:p>
        </c:txPr>
        <c:crossAx val="191718720"/>
        <c:crosses val="autoZero"/>
        <c:auto val="1"/>
        <c:lblAlgn val="ctr"/>
        <c:lblOffset val="100"/>
        <c:noMultiLvlLbl val="0"/>
      </c:catAx>
      <c:valAx>
        <c:axId val="191718720"/>
        <c:scaling>
          <c:orientation val="minMax"/>
        </c:scaling>
        <c:delete val="1"/>
        <c:axPos val="b"/>
        <c:numFmt formatCode="0.00%" sourceLinked="1"/>
        <c:majorTickMark val="none"/>
        <c:minorTickMark val="none"/>
        <c:tickLblPos val="nextTo"/>
        <c:crossAx val="19171793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NIVEL DE ESCOLARIDAD</a:t>
            </a:r>
          </a:p>
        </c:rich>
      </c:tx>
      <c:overlay val="0"/>
    </c:title>
    <c:autoTitleDeleted val="0"/>
    <c:plotArea>
      <c:layout/>
      <c:barChart>
        <c:barDir val="col"/>
        <c:grouping val="clustered"/>
        <c:varyColors val="0"/>
        <c:ser>
          <c:idx val="0"/>
          <c:order val="0"/>
          <c:invertIfNegative val="0"/>
          <c:dPt>
            <c:idx val="0"/>
            <c:invertIfNegative val="0"/>
            <c:bubble3D val="0"/>
            <c:spPr>
              <a:solidFill>
                <a:srgbClr val="FF3399"/>
              </a:solidFill>
            </c:spPr>
          </c:dPt>
          <c:dPt>
            <c:idx val="1"/>
            <c:invertIfNegative val="0"/>
            <c:bubble3D val="0"/>
            <c:spPr>
              <a:solidFill>
                <a:srgbClr val="CC66FF"/>
              </a:solidFill>
            </c:spPr>
          </c:dPt>
          <c:dPt>
            <c:idx val="2"/>
            <c:invertIfNegative val="0"/>
            <c:bubble3D val="0"/>
            <c:spPr>
              <a:solidFill>
                <a:srgbClr val="3399FF"/>
              </a:solidFill>
            </c:spPr>
          </c:dPt>
          <c:dPt>
            <c:idx val="3"/>
            <c:invertIfNegative val="0"/>
            <c:bubble3D val="0"/>
            <c:spPr>
              <a:solidFill>
                <a:srgbClr val="990099"/>
              </a:solidFill>
            </c:spPr>
          </c:dPt>
          <c:dPt>
            <c:idx val="4"/>
            <c:invertIfNegative val="0"/>
            <c:bubble3D val="0"/>
            <c:spPr>
              <a:solidFill>
                <a:srgbClr val="00CC66"/>
              </a:solidFill>
            </c:spPr>
          </c:dPt>
          <c:dPt>
            <c:idx val="5"/>
            <c:invertIfNegative val="0"/>
            <c:bubble3D val="0"/>
            <c:spPr>
              <a:solidFill>
                <a:srgbClr val="FFFF00"/>
              </a:solidFill>
            </c:spPr>
          </c:dPt>
          <c:dPt>
            <c:idx val="6"/>
            <c:invertIfNegative val="0"/>
            <c:bubble3D val="0"/>
            <c:spPr>
              <a:solidFill>
                <a:srgbClr val="FF9900"/>
              </a:solidFill>
            </c:spPr>
          </c:dPt>
          <c:dPt>
            <c:idx val="7"/>
            <c:invertIfNegative val="0"/>
            <c:bubble3D val="0"/>
            <c:spPr>
              <a:solidFill>
                <a:srgbClr val="6600FF"/>
              </a:solidFill>
            </c:spPr>
          </c:dPt>
          <c:dLbls>
            <c:spPr>
              <a:noFill/>
              <a:ln>
                <a:noFill/>
              </a:ln>
              <a:effectLst/>
            </c:spPr>
            <c:txPr>
              <a:bodyPr/>
              <a:lstStyle/>
              <a:p>
                <a:pPr>
                  <a:defRPr sz="1400"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'NIVEL ESCOLARIDAD'!$B$3:$B$10</c:f>
              <c:strCache>
                <c:ptCount val="8"/>
                <c:pt idx="0">
                  <c:v>PRIMARIA</c:v>
                </c:pt>
                <c:pt idx="1">
                  <c:v>SECUNDARIA</c:v>
                </c:pt>
                <c:pt idx="2">
                  <c:v>TÉCNICO</c:v>
                </c:pt>
                <c:pt idx="3">
                  <c:v>TECNÓLOGO</c:v>
                </c:pt>
                <c:pt idx="4">
                  <c:v>UNIVERSITARIO</c:v>
                </c:pt>
                <c:pt idx="5">
                  <c:v>POSTGRADO</c:v>
                </c:pt>
                <c:pt idx="6">
                  <c:v>MAGISTER</c:v>
                </c:pt>
                <c:pt idx="7">
                  <c:v>DOCTORADO</c:v>
                </c:pt>
              </c:strCache>
            </c:strRef>
          </c:cat>
          <c:val>
            <c:numRef>
              <c:f>'NIVEL ESCOLARIDAD'!$C$3:$C$10</c:f>
              <c:numCache>
                <c:formatCode>0.00%</c:formatCode>
                <c:ptCount val="8"/>
                <c:pt idx="0">
                  <c:v>1.4925373134328358E-2</c:v>
                </c:pt>
                <c:pt idx="1">
                  <c:v>5.4726368159203981E-2</c:v>
                </c:pt>
                <c:pt idx="2">
                  <c:v>0.34328358208955223</c:v>
                </c:pt>
                <c:pt idx="3">
                  <c:v>8.4577114427860686E-2</c:v>
                </c:pt>
                <c:pt idx="4">
                  <c:v>0.26368159203980096</c:v>
                </c:pt>
                <c:pt idx="5">
                  <c:v>0.20895522388059698</c:v>
                </c:pt>
                <c:pt idx="6">
                  <c:v>2.4875621890547261E-2</c:v>
                </c:pt>
                <c:pt idx="7">
                  <c:v>4.9751243781094526E-3</c:v>
                </c:pt>
              </c:numCache>
            </c:numRef>
          </c:val>
        </c:ser>
        <c:dLbls>
          <c:showLegendKey val="0"/>
          <c:showVal val="1"/>
          <c:showCatName val="0"/>
          <c:showSerName val="0"/>
          <c:showPercent val="0"/>
          <c:showBubbleSize val="0"/>
        </c:dLbls>
        <c:gapWidth val="150"/>
        <c:overlap val="-25"/>
        <c:axId val="191719504"/>
        <c:axId val="191719896"/>
      </c:barChart>
      <c:catAx>
        <c:axId val="191719504"/>
        <c:scaling>
          <c:orientation val="minMax"/>
        </c:scaling>
        <c:delete val="0"/>
        <c:axPos val="b"/>
        <c:numFmt formatCode="General" sourceLinked="0"/>
        <c:majorTickMark val="none"/>
        <c:minorTickMark val="none"/>
        <c:tickLblPos val="nextTo"/>
        <c:crossAx val="191719896"/>
        <c:crosses val="autoZero"/>
        <c:auto val="1"/>
        <c:lblAlgn val="ctr"/>
        <c:lblOffset val="100"/>
        <c:noMultiLvlLbl val="0"/>
      </c:catAx>
      <c:valAx>
        <c:axId val="191719896"/>
        <c:scaling>
          <c:orientation val="minMax"/>
        </c:scaling>
        <c:delete val="1"/>
        <c:axPos val="l"/>
        <c:numFmt formatCode="0.00%" sourceLinked="1"/>
        <c:majorTickMark val="none"/>
        <c:minorTickMark val="none"/>
        <c:tickLblPos val="nextTo"/>
        <c:crossAx val="191719504"/>
        <c:crosses val="autoZero"/>
        <c:crossBetween val="between"/>
      </c:valAx>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NÚMERO DE HIJOS</a:t>
            </a:r>
          </a:p>
        </c:rich>
      </c:tx>
      <c:overlay val="0"/>
    </c:title>
    <c:autoTitleDeleted val="0"/>
    <c:plotArea>
      <c:layout/>
      <c:barChart>
        <c:barDir val="col"/>
        <c:grouping val="clustered"/>
        <c:varyColors val="0"/>
        <c:ser>
          <c:idx val="0"/>
          <c:order val="0"/>
          <c:invertIfNegative val="0"/>
          <c:dPt>
            <c:idx val="0"/>
            <c:invertIfNegative val="0"/>
            <c:bubble3D val="0"/>
            <c:spPr>
              <a:solidFill>
                <a:srgbClr val="FF0000"/>
              </a:solidFill>
            </c:spPr>
          </c:dPt>
          <c:dPt>
            <c:idx val="1"/>
            <c:invertIfNegative val="0"/>
            <c:bubble3D val="0"/>
            <c:spPr>
              <a:solidFill>
                <a:srgbClr val="FF3399"/>
              </a:solidFill>
            </c:spPr>
          </c:dPt>
          <c:dPt>
            <c:idx val="2"/>
            <c:invertIfNegative val="0"/>
            <c:bubble3D val="0"/>
            <c:spPr>
              <a:solidFill>
                <a:schemeClr val="bg2">
                  <a:lumMod val="50000"/>
                </a:schemeClr>
              </a:solidFill>
            </c:spPr>
          </c:dPt>
          <c:dPt>
            <c:idx val="3"/>
            <c:invertIfNegative val="0"/>
            <c:bubble3D val="0"/>
            <c:spPr>
              <a:solidFill>
                <a:schemeClr val="accent5"/>
              </a:solidFill>
            </c:spPr>
          </c:dPt>
          <c:dPt>
            <c:idx val="4"/>
            <c:invertIfNegative val="0"/>
            <c:bubble3D val="0"/>
            <c:spPr>
              <a:solidFill>
                <a:srgbClr val="92D050"/>
              </a:solidFill>
            </c:spPr>
          </c:dPt>
          <c:dPt>
            <c:idx val="5"/>
            <c:invertIfNegative val="0"/>
            <c:bubble3D val="0"/>
            <c:spPr>
              <a:solidFill>
                <a:srgbClr val="990099"/>
              </a:solidFill>
            </c:spPr>
          </c:dPt>
          <c:dLbls>
            <c:spPr>
              <a:noFill/>
              <a:ln>
                <a:noFill/>
              </a:ln>
              <a:effectLst/>
            </c:spPr>
            <c:txPr>
              <a:bodyPr/>
              <a:lstStyle/>
              <a:p>
                <a:pPr>
                  <a:defRPr sz="1400"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 HIJOS'!$B$3:$B$8</c:f>
              <c:strCache>
                <c:ptCount val="6"/>
                <c:pt idx="0">
                  <c:v>NO TIENE</c:v>
                </c:pt>
                <c:pt idx="1">
                  <c:v>1 (UNO)</c:v>
                </c:pt>
                <c:pt idx="2">
                  <c:v>2 (DOS)</c:v>
                </c:pt>
                <c:pt idx="3">
                  <c:v>3 (TRES)</c:v>
                </c:pt>
                <c:pt idx="4">
                  <c:v>4 (CUATRO)</c:v>
                </c:pt>
                <c:pt idx="5">
                  <c:v>5 (CINCO)</c:v>
                </c:pt>
              </c:strCache>
            </c:strRef>
          </c:cat>
          <c:val>
            <c:numRef>
              <c:f>'# HIJOS'!$C$3:$C$8</c:f>
              <c:numCache>
                <c:formatCode>0.00%</c:formatCode>
                <c:ptCount val="6"/>
                <c:pt idx="0">
                  <c:v>0.1890547263681592</c:v>
                </c:pt>
                <c:pt idx="1">
                  <c:v>0.27860696517412936</c:v>
                </c:pt>
                <c:pt idx="2">
                  <c:v>0.37313432835820898</c:v>
                </c:pt>
                <c:pt idx="3">
                  <c:v>0.10945273631840796</c:v>
                </c:pt>
                <c:pt idx="4">
                  <c:v>3.9800995024875621E-2</c:v>
                </c:pt>
                <c:pt idx="5">
                  <c:v>9.9502487562189053E-3</c:v>
                </c:pt>
              </c:numCache>
            </c:numRef>
          </c:val>
        </c:ser>
        <c:dLbls>
          <c:showLegendKey val="0"/>
          <c:showVal val="1"/>
          <c:showCatName val="0"/>
          <c:showSerName val="0"/>
          <c:showPercent val="0"/>
          <c:showBubbleSize val="0"/>
        </c:dLbls>
        <c:gapWidth val="150"/>
        <c:overlap val="-25"/>
        <c:axId val="191720680"/>
        <c:axId val="191721072"/>
      </c:barChart>
      <c:catAx>
        <c:axId val="191720680"/>
        <c:scaling>
          <c:orientation val="minMax"/>
        </c:scaling>
        <c:delete val="0"/>
        <c:axPos val="b"/>
        <c:numFmt formatCode="General" sourceLinked="0"/>
        <c:majorTickMark val="none"/>
        <c:minorTickMark val="none"/>
        <c:tickLblPos val="nextTo"/>
        <c:txPr>
          <a:bodyPr/>
          <a:lstStyle/>
          <a:p>
            <a:pPr>
              <a:defRPr sz="1100"/>
            </a:pPr>
            <a:endParaRPr lang="es-CO"/>
          </a:p>
        </c:txPr>
        <c:crossAx val="191721072"/>
        <c:crosses val="autoZero"/>
        <c:auto val="1"/>
        <c:lblAlgn val="ctr"/>
        <c:lblOffset val="100"/>
        <c:noMultiLvlLbl val="0"/>
      </c:catAx>
      <c:valAx>
        <c:axId val="191721072"/>
        <c:scaling>
          <c:orientation val="minMax"/>
        </c:scaling>
        <c:delete val="1"/>
        <c:axPos val="l"/>
        <c:numFmt formatCode="0.00%" sourceLinked="1"/>
        <c:majorTickMark val="out"/>
        <c:minorTickMark val="none"/>
        <c:tickLblPos val="nextTo"/>
        <c:crossAx val="191720680"/>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dirty="0" smtClean="0"/>
              <a:t>¿Es</a:t>
            </a:r>
            <a:r>
              <a:rPr lang="es-CO" baseline="0" dirty="0" smtClean="0"/>
              <a:t> Madre o Padre Cabeza De Familia?</a:t>
            </a:r>
            <a:endParaRPr lang="es-CO" dirty="0"/>
          </a:p>
        </c:rich>
      </c:tx>
      <c:overlay val="0"/>
    </c:title>
    <c:autoTitleDeleted val="0"/>
    <c:plotArea>
      <c:layout/>
      <c:pieChart>
        <c:varyColors val="1"/>
        <c:ser>
          <c:idx val="0"/>
          <c:order val="0"/>
          <c:dPt>
            <c:idx val="0"/>
            <c:bubble3D val="0"/>
            <c:spPr>
              <a:solidFill>
                <a:srgbClr val="92D050"/>
              </a:solidFill>
            </c:spPr>
          </c:dPt>
          <c:dPt>
            <c:idx val="1"/>
            <c:bubble3D val="0"/>
            <c:spPr>
              <a:solidFill>
                <a:srgbClr val="FF3399"/>
              </a:solidFill>
            </c:spPr>
          </c:dPt>
          <c:dLbls>
            <c:dLbl>
              <c:idx val="0"/>
              <c:layout>
                <c:manualLayout>
                  <c:x val="-0.17223563800169292"/>
                  <c:y val="5.1033538359853602E-2"/>
                </c:manualLayout>
              </c:layout>
              <c:tx>
                <c:rich>
                  <a:bodyPr/>
                  <a:lstStyle/>
                  <a:p>
                    <a:r>
                      <a:rPr lang="en-US"/>
                      <a:t>SI, </a:t>
                    </a:r>
                    <a:endParaRPr lang="en-US" smtClean="0"/>
                  </a:p>
                  <a:p>
                    <a:r>
                      <a:rPr lang="en-US" smtClean="0"/>
                      <a:t>42.29</a:t>
                    </a:r>
                    <a:r>
                      <a:rPr lang="en-US"/>
                      <a:t>%</a:t>
                    </a:r>
                  </a:p>
                </c:rich>
              </c:tx>
              <c:showLegendKey val="0"/>
              <c:showVal val="1"/>
              <c:showCatName val="1"/>
              <c:showSerName val="0"/>
              <c:showPercent val="0"/>
              <c:showBubbleSize val="0"/>
              <c:extLst>
                <c:ext xmlns:c15="http://schemas.microsoft.com/office/drawing/2012/chart" uri="{CE6537A1-D6FC-4f65-9D91-7224C49458BB}"/>
              </c:extLst>
            </c:dLbl>
            <c:dLbl>
              <c:idx val="1"/>
              <c:layout>
                <c:manualLayout>
                  <c:x val="0.18246968920308795"/>
                  <c:y val="-0.11008512217739151"/>
                </c:manualLayout>
              </c:layout>
              <c:tx>
                <c:rich>
                  <a:bodyPr/>
                  <a:lstStyle/>
                  <a:p>
                    <a:r>
                      <a:rPr lang="en-US"/>
                      <a:t>NO</a:t>
                    </a:r>
                    <a:r>
                      <a:rPr lang="en-US" smtClean="0"/>
                      <a:t>,</a:t>
                    </a:r>
                  </a:p>
                  <a:p>
                    <a:r>
                      <a:rPr lang="en-US" smtClean="0"/>
                      <a:t> </a:t>
                    </a:r>
                    <a:r>
                      <a:rPr lang="en-US"/>
                      <a:t>57.71%</a:t>
                    </a:r>
                  </a:p>
                </c:rich>
              </c:tx>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a:lstStyle/>
              <a:p>
                <a:pPr>
                  <a:defRPr sz="1600" b="1"/>
                </a:pPr>
                <a:endParaRPr lang="es-CO"/>
              </a:p>
            </c:txPr>
            <c:showLegendKey val="0"/>
            <c:showVal val="1"/>
            <c:showCatName val="1"/>
            <c:showSerName val="0"/>
            <c:showPercent val="0"/>
            <c:showBubbleSize val="0"/>
            <c:showLeaderLines val="1"/>
            <c:extLst>
              <c:ext xmlns:c15="http://schemas.microsoft.com/office/drawing/2012/chart" uri="{CE6537A1-D6FC-4f65-9D91-7224C49458BB}"/>
            </c:extLst>
          </c:dLbls>
          <c:cat>
            <c:strRef>
              <c:f>'CABEZA DE FAMILIA'!$B$3:$B$4</c:f>
              <c:strCache>
                <c:ptCount val="2"/>
                <c:pt idx="0">
                  <c:v>SI</c:v>
                </c:pt>
                <c:pt idx="1">
                  <c:v>NO</c:v>
                </c:pt>
              </c:strCache>
            </c:strRef>
          </c:cat>
          <c:val>
            <c:numRef>
              <c:f>'CABEZA DE FAMILIA'!$C$3:$C$4</c:f>
              <c:numCache>
                <c:formatCode>0.00%</c:formatCode>
                <c:ptCount val="2"/>
                <c:pt idx="0">
                  <c:v>0.4228855721393035</c:v>
                </c:pt>
                <c:pt idx="1">
                  <c:v>0.57711442786069655</c:v>
                </c:pt>
              </c:numCache>
            </c:numRef>
          </c:val>
        </c:ser>
        <c:dLbls>
          <c:showLegendKey val="0"/>
          <c:showVal val="1"/>
          <c:showCatName val="1"/>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¿Cuenta con alguna Discapacidad?</a:t>
            </a:r>
          </a:p>
        </c:rich>
      </c:tx>
      <c:overlay val="0"/>
    </c:title>
    <c:autoTitleDeleted val="0"/>
    <c:plotArea>
      <c:layout>
        <c:manualLayout>
          <c:layoutTarget val="inner"/>
          <c:xMode val="edge"/>
          <c:yMode val="edge"/>
          <c:x val="0.31113941926090405"/>
          <c:y val="0.27079961091686167"/>
          <c:w val="0.3579312326218963"/>
          <c:h val="0.62739826769916862"/>
        </c:manualLayout>
      </c:layout>
      <c:pieChart>
        <c:varyColors val="1"/>
        <c:ser>
          <c:idx val="0"/>
          <c:order val="0"/>
          <c:dPt>
            <c:idx val="0"/>
            <c:bubble3D val="0"/>
            <c:spPr>
              <a:solidFill>
                <a:srgbClr val="CC66FF"/>
              </a:solidFill>
            </c:spPr>
          </c:dPt>
          <c:dPt>
            <c:idx val="1"/>
            <c:bubble3D val="0"/>
            <c:spPr>
              <a:solidFill>
                <a:srgbClr val="92D050"/>
              </a:solidFill>
            </c:spPr>
          </c:dPt>
          <c:dLbls>
            <c:dLbl>
              <c:idx val="0"/>
              <c:layout>
                <c:manualLayout>
                  <c:x val="-4.7417449442196348E-3"/>
                  <c:y val="-5.3743047392279175E-3"/>
                </c:manualLayout>
              </c:layout>
              <c:showLegendKey val="0"/>
              <c:showVal val="1"/>
              <c:showCatName val="1"/>
              <c:showSerName val="0"/>
              <c:showPercent val="0"/>
              <c:showBubbleSize val="0"/>
              <c:extLst>
                <c:ext xmlns:c15="http://schemas.microsoft.com/office/drawing/2012/chart" uri="{CE6537A1-D6FC-4f65-9D91-7224C49458BB}"/>
              </c:extLst>
            </c:dLbl>
            <c:dLbl>
              <c:idx val="1"/>
              <c:layout>
                <c:manualLayout>
                  <c:x val="1.4660375245302129E-2"/>
                  <c:y val="-0.38502023088922704"/>
                </c:manualLayout>
              </c:layout>
              <c:showLegendKey val="0"/>
              <c:showVal val="1"/>
              <c:showCatName val="1"/>
              <c:showSerName val="0"/>
              <c:showPercent val="0"/>
              <c:showBubbleSize val="0"/>
              <c:extLst>
                <c:ext xmlns:c15="http://schemas.microsoft.com/office/drawing/2012/chart" uri="{CE6537A1-D6FC-4f65-9D91-7224C49458BB}"/>
              </c:extLst>
            </c:dLbl>
            <c:spPr>
              <a:noFill/>
              <a:ln>
                <a:noFill/>
              </a:ln>
              <a:effectLst/>
            </c:spPr>
            <c:txPr>
              <a:bodyPr/>
              <a:lstStyle/>
              <a:p>
                <a:pPr>
                  <a:defRPr sz="1400" b="1"/>
                </a:pPr>
                <a:endParaRPr lang="es-CO"/>
              </a:p>
            </c:txPr>
            <c:showLegendKey val="0"/>
            <c:showVal val="1"/>
            <c:showCatName val="1"/>
            <c:showSerName val="0"/>
            <c:showPercent val="0"/>
            <c:showBubbleSize val="0"/>
            <c:showLeaderLines val="1"/>
            <c:extLst>
              <c:ext xmlns:c15="http://schemas.microsoft.com/office/drawing/2012/chart" uri="{CE6537A1-D6FC-4f65-9D91-7224C49458BB}"/>
            </c:extLst>
          </c:dLbls>
          <c:cat>
            <c:strRef>
              <c:f>'[Gráfico en Microsoft PowerPoint]DISCAPACIDAD'!$B$3:$B$4</c:f>
              <c:strCache>
                <c:ptCount val="2"/>
                <c:pt idx="0">
                  <c:v>SI</c:v>
                </c:pt>
                <c:pt idx="1">
                  <c:v>NO</c:v>
                </c:pt>
              </c:strCache>
            </c:strRef>
          </c:cat>
          <c:val>
            <c:numRef>
              <c:f>'[Gráfico en Microsoft PowerPoint]DISCAPACIDAD'!$C$3:$C$4</c:f>
              <c:numCache>
                <c:formatCode>0.00%</c:formatCode>
                <c:ptCount val="2"/>
                <c:pt idx="0">
                  <c:v>4.9751243781094526E-3</c:v>
                </c:pt>
                <c:pt idx="1">
                  <c:v>0.99502487562189057</c:v>
                </c:pt>
              </c:numCache>
            </c:numRef>
          </c:val>
        </c:ser>
        <c:dLbls>
          <c:showLegendKey val="0"/>
          <c:showVal val="1"/>
          <c:showCatName val="1"/>
          <c:showSerName val="0"/>
          <c:showPercent val="0"/>
          <c:showBubbleSize val="0"/>
          <c:showLeaderLines val="1"/>
        </c:dLbls>
        <c:firstSliceAng val="0"/>
      </c:pieChart>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s-CO"/>
              <a:t>¿Pertenece</a:t>
            </a:r>
            <a:r>
              <a:rPr lang="es-CO" baseline="0"/>
              <a:t> a algún Grupo Etnico?</a:t>
            </a:r>
            <a:endParaRPr lang="es-CO"/>
          </a:p>
        </c:rich>
      </c:tx>
      <c:overlay val="0"/>
    </c:title>
    <c:autoTitleDeleted val="0"/>
    <c:plotArea>
      <c:layout/>
      <c:barChart>
        <c:barDir val="bar"/>
        <c:grouping val="clustered"/>
        <c:varyColors val="0"/>
        <c:ser>
          <c:idx val="0"/>
          <c:order val="0"/>
          <c:spPr>
            <a:solidFill>
              <a:srgbClr val="990099"/>
            </a:solidFill>
          </c:spPr>
          <c:invertIfNegative val="0"/>
          <c:dLbls>
            <c:spPr>
              <a:noFill/>
              <a:ln>
                <a:noFill/>
              </a:ln>
              <a:effectLst/>
            </c:spPr>
            <c:txPr>
              <a:bodyPr/>
              <a:lstStyle/>
              <a:p>
                <a:pPr>
                  <a:defRPr sz="1100" b="1"/>
                </a:pPr>
                <a:endParaRPr lang="es-CO"/>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RAZA!$B$3:$B$10</c:f>
              <c:strCache>
                <c:ptCount val="8"/>
                <c:pt idx="0">
                  <c:v>AFROCOLOMBIANO</c:v>
                </c:pt>
                <c:pt idx="1">
                  <c:v>INDÍGENA</c:v>
                </c:pt>
                <c:pt idx="2">
                  <c:v>MINORÍAS</c:v>
                </c:pt>
                <c:pt idx="3">
                  <c:v>NEGRO</c:v>
                </c:pt>
                <c:pt idx="4">
                  <c:v>PALENQUERO</c:v>
                </c:pt>
                <c:pt idx="5">
                  <c:v>RAIZAL</c:v>
                </c:pt>
                <c:pt idx="6">
                  <c:v>ROM</c:v>
                </c:pt>
                <c:pt idx="7">
                  <c:v>NINGUNA </c:v>
                </c:pt>
              </c:strCache>
            </c:strRef>
          </c:cat>
          <c:val>
            <c:numRef>
              <c:f>RAZA!$C$3:$C$10</c:f>
              <c:numCache>
                <c:formatCode>0.00%</c:formatCode>
                <c:ptCount val="8"/>
                <c:pt idx="0">
                  <c:v>0</c:v>
                </c:pt>
                <c:pt idx="1">
                  <c:v>0</c:v>
                </c:pt>
                <c:pt idx="2">
                  <c:v>0</c:v>
                </c:pt>
                <c:pt idx="3">
                  <c:v>0</c:v>
                </c:pt>
                <c:pt idx="4">
                  <c:v>0</c:v>
                </c:pt>
                <c:pt idx="5">
                  <c:v>0</c:v>
                </c:pt>
                <c:pt idx="6">
                  <c:v>0</c:v>
                </c:pt>
                <c:pt idx="7">
                  <c:v>1</c:v>
                </c:pt>
              </c:numCache>
            </c:numRef>
          </c:val>
        </c:ser>
        <c:dLbls>
          <c:showLegendKey val="0"/>
          <c:showVal val="1"/>
          <c:showCatName val="0"/>
          <c:showSerName val="0"/>
          <c:showPercent val="0"/>
          <c:showBubbleSize val="0"/>
        </c:dLbls>
        <c:gapWidth val="150"/>
        <c:overlap val="-25"/>
        <c:axId val="269021672"/>
        <c:axId val="269022064"/>
      </c:barChart>
      <c:catAx>
        <c:axId val="269021672"/>
        <c:scaling>
          <c:orientation val="minMax"/>
        </c:scaling>
        <c:delete val="0"/>
        <c:axPos val="l"/>
        <c:numFmt formatCode="General" sourceLinked="0"/>
        <c:majorTickMark val="none"/>
        <c:minorTickMark val="none"/>
        <c:tickLblPos val="nextTo"/>
        <c:txPr>
          <a:bodyPr/>
          <a:lstStyle/>
          <a:p>
            <a:pPr>
              <a:defRPr sz="1100"/>
            </a:pPr>
            <a:endParaRPr lang="es-CO"/>
          </a:p>
        </c:txPr>
        <c:crossAx val="269022064"/>
        <c:crosses val="autoZero"/>
        <c:auto val="1"/>
        <c:lblAlgn val="ctr"/>
        <c:lblOffset val="100"/>
        <c:noMultiLvlLbl val="0"/>
      </c:catAx>
      <c:valAx>
        <c:axId val="269022064"/>
        <c:scaling>
          <c:orientation val="minMax"/>
        </c:scaling>
        <c:delete val="1"/>
        <c:axPos val="b"/>
        <c:numFmt formatCode="0.00%" sourceLinked="1"/>
        <c:majorTickMark val="out"/>
        <c:minorTickMark val="none"/>
        <c:tickLblPos val="nextTo"/>
        <c:crossAx val="269021672"/>
        <c:crosses val="autoZero"/>
        <c:crossBetween val="between"/>
      </c:valAx>
    </c:plotArea>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731364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32530750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3659969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724792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1126620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19541668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2542809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42382792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12734947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2779543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E78B1D39-FFFC-4282-9D3F-24D0601A4F28}" type="datetimeFigureOut">
              <a:rPr lang="es-CO" smtClean="0"/>
              <a:t>26/08/2019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313FCF21-4682-445D-9D35-9D5E834909C2}" type="slidenum">
              <a:rPr lang="es-CO" smtClean="0"/>
              <a:t>‹Nº›</a:t>
            </a:fld>
            <a:endParaRPr lang="es-CO"/>
          </a:p>
        </p:txBody>
      </p:sp>
    </p:spTree>
    <p:extLst>
      <p:ext uri="{BB962C8B-B14F-4D97-AF65-F5344CB8AC3E}">
        <p14:creationId xmlns:p14="http://schemas.microsoft.com/office/powerpoint/2010/main" val="2797419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B1D39-FFFC-4282-9D3F-24D0601A4F28}" type="datetimeFigureOut">
              <a:rPr lang="es-CO" smtClean="0"/>
              <a:t>26/08/2019</a:t>
            </a:fld>
            <a:endParaRPr lang="es-CO"/>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FCF21-4682-445D-9D35-9D5E834909C2}" type="slidenum">
              <a:rPr lang="es-CO" smtClean="0"/>
              <a:t>‹Nº›</a:t>
            </a:fld>
            <a:endParaRPr lang="es-CO"/>
          </a:p>
        </p:txBody>
      </p:sp>
    </p:spTree>
    <p:extLst>
      <p:ext uri="{BB962C8B-B14F-4D97-AF65-F5344CB8AC3E}">
        <p14:creationId xmlns:p14="http://schemas.microsoft.com/office/powerpoint/2010/main" val="36259537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chart" Target="../charts/chart7.xml"/><Relationship Id="rId7"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chart" Target="../charts/chart8.xml"/><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chart" Target="../charts/chart9.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9.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chart" Target="../charts/char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2.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chart" Target="../charts/chart11.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chart" Target="../charts/chart13.xml"/><Relationship Id="rId5" Type="http://schemas.openxmlformats.org/officeDocument/2006/relationships/chart" Target="../charts/chart12.xml"/><Relationship Id="rId4" Type="http://schemas.openxmlformats.org/officeDocument/2006/relationships/image" Target="../media/image3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chart" Target="../charts/chart14.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chart" Target="../charts/chart15.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chart" Target="../charts/chart2.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55606"/>
            <a:ext cx="9145016" cy="23023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redondeado"/>
          <p:cNvSpPr/>
          <p:nvPr/>
        </p:nvSpPr>
        <p:spPr>
          <a:xfrm>
            <a:off x="1619672" y="979144"/>
            <a:ext cx="5571290" cy="2421633"/>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CARACTERIZACIÓN DEL PERSONAL DE PLANTA DE LA EMPRESA SOCIAL DEL ESTADO IMSALUD</a:t>
            </a:r>
            <a:endParaRPr lang="es-CO" sz="3200" dirty="0">
              <a:latin typeface="Aharoni" pitchFamily="2" charset="-79"/>
              <a:cs typeface="Aharoni" pitchFamily="2" charset="-79"/>
            </a:endParaRPr>
          </a:p>
        </p:txBody>
      </p:sp>
      <p:pic>
        <p:nvPicPr>
          <p:cNvPr id="4" name="3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4100" y="1988840"/>
            <a:ext cx="2069071" cy="3608426"/>
          </a:xfrm>
          <a:prstGeom prst="rect">
            <a:avLst/>
          </a:prstGeom>
        </p:spPr>
      </p:pic>
      <p:pic>
        <p:nvPicPr>
          <p:cNvPr id="6"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990"/>
          <a:stretch/>
        </p:blipFill>
        <p:spPr bwMode="auto">
          <a:xfrm>
            <a:off x="0" y="1988840"/>
            <a:ext cx="2207112" cy="394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70804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 name="1 Gráfico"/>
          <p:cNvGraphicFramePr>
            <a:graphicFrameLocks/>
          </p:cNvGraphicFramePr>
          <p:nvPr>
            <p:extLst>
              <p:ext uri="{D42A27DB-BD31-4B8C-83A1-F6EECF244321}">
                <p14:modId xmlns:p14="http://schemas.microsoft.com/office/powerpoint/2010/main" val="1870136156"/>
              </p:ext>
            </p:extLst>
          </p:nvPr>
        </p:nvGraphicFramePr>
        <p:xfrm>
          <a:off x="251520" y="1353835"/>
          <a:ext cx="4104456" cy="3816424"/>
        </p:xfrm>
        <a:graphic>
          <a:graphicData uri="http://schemas.openxmlformats.org/drawingml/2006/chart">
            <c:chart xmlns:c="http://schemas.openxmlformats.org/drawingml/2006/chart" xmlns:r="http://schemas.openxmlformats.org/officeDocument/2006/relationships" r:id="rId3"/>
          </a:graphicData>
        </a:graphic>
      </p:graphicFrame>
      <p:sp>
        <p:nvSpPr>
          <p:cNvPr id="7" name="6 Rectángulo redondeado"/>
          <p:cNvSpPr/>
          <p:nvPr/>
        </p:nvSpPr>
        <p:spPr>
          <a:xfrm>
            <a:off x="2795450" y="173024"/>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RESULTADOS</a:t>
            </a:r>
          </a:p>
          <a:p>
            <a:pPr algn="ctr"/>
            <a:r>
              <a:rPr lang="es-CO" sz="3400" dirty="0" smtClean="0">
                <a:latin typeface="Aharoni" pitchFamily="2" charset="-79"/>
                <a:cs typeface="Aharoni" pitchFamily="2" charset="-79"/>
              </a:rPr>
              <a:t>DEMOGRÁFICOS</a:t>
            </a:r>
            <a:endParaRPr lang="es-CO" sz="3400" dirty="0">
              <a:latin typeface="Aharoni" pitchFamily="2" charset="-79"/>
              <a:cs typeface="Aharoni" pitchFamily="2" charset="-79"/>
            </a:endParaRPr>
          </a:p>
        </p:txBody>
      </p:sp>
      <p:pic>
        <p:nvPicPr>
          <p:cNvPr id="3076" name="Picture 4" descr="Imagen relacionad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5816" y="1772816"/>
            <a:ext cx="1355113" cy="1355113"/>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4572507" y="1628800"/>
            <a:ext cx="4571491" cy="2062103"/>
          </a:xfrm>
          <a:prstGeom prst="rect">
            <a:avLst/>
          </a:prstGeom>
        </p:spPr>
        <p:txBody>
          <a:bodyPr wrap="square">
            <a:spAutoFit/>
          </a:bodyPr>
          <a:lstStyle/>
          <a:p>
            <a:r>
              <a:rPr lang="es-CO" sz="1600" dirty="0" smtClean="0"/>
              <a:t>Los estratos socioeconómicos en Colombia se clasifican de la siguiente manera :</a:t>
            </a:r>
          </a:p>
          <a:p>
            <a:r>
              <a:rPr lang="es-CO" sz="1600" dirty="0" smtClean="0"/>
              <a:t>1</a:t>
            </a:r>
            <a:r>
              <a:rPr lang="es-CO" sz="1600" dirty="0"/>
              <a:t>. Bajo-bajo</a:t>
            </a:r>
          </a:p>
          <a:p>
            <a:r>
              <a:rPr lang="es-CO" sz="1600" dirty="0"/>
              <a:t>2. Bajo</a:t>
            </a:r>
          </a:p>
          <a:p>
            <a:r>
              <a:rPr lang="es-CO" sz="1600" dirty="0"/>
              <a:t>3. Medio-bajo</a:t>
            </a:r>
          </a:p>
          <a:p>
            <a:r>
              <a:rPr lang="es-CO" sz="1600" dirty="0"/>
              <a:t>4. Medio</a:t>
            </a:r>
          </a:p>
          <a:p>
            <a:r>
              <a:rPr lang="es-CO" sz="1600" dirty="0"/>
              <a:t>5. Medio-alto</a:t>
            </a:r>
          </a:p>
          <a:p>
            <a:r>
              <a:rPr lang="es-CO" sz="1600" dirty="0"/>
              <a:t>6. Alto</a:t>
            </a:r>
          </a:p>
        </p:txBody>
      </p:sp>
      <p:sp>
        <p:nvSpPr>
          <p:cNvPr id="10" name="9 Rectángulo"/>
          <p:cNvSpPr/>
          <p:nvPr/>
        </p:nvSpPr>
        <p:spPr>
          <a:xfrm>
            <a:off x="4574456" y="3573015"/>
            <a:ext cx="4405527" cy="646331"/>
          </a:xfrm>
          <a:prstGeom prst="rect">
            <a:avLst/>
          </a:prstGeom>
        </p:spPr>
        <p:txBody>
          <a:bodyPr wrap="square">
            <a:spAutoFit/>
          </a:bodyPr>
          <a:lstStyle/>
          <a:p>
            <a:pPr algn="ctr"/>
            <a:r>
              <a:rPr lang="es-CO" sz="1400" dirty="0" smtClean="0"/>
              <a:t>Fuente: </a:t>
            </a:r>
            <a:r>
              <a:rPr lang="es-CO" sz="1100" dirty="0" smtClean="0"/>
              <a:t>https</a:t>
            </a:r>
            <a:r>
              <a:rPr lang="es-CO" sz="1100" dirty="0"/>
              <a:t>://www.dane.gov.co/files/geoestadistica/Preguntas_frecuentes_estratificacion.pdf</a:t>
            </a:r>
          </a:p>
        </p:txBody>
      </p:sp>
      <p:sp>
        <p:nvSpPr>
          <p:cNvPr id="11" name="10 Rectángulo redondeado"/>
          <p:cNvSpPr/>
          <p:nvPr/>
        </p:nvSpPr>
        <p:spPr>
          <a:xfrm>
            <a:off x="4442271" y="1412776"/>
            <a:ext cx="4529033" cy="3070267"/>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2" name="11 Rectángulo"/>
          <p:cNvSpPr/>
          <p:nvPr/>
        </p:nvSpPr>
        <p:spPr>
          <a:xfrm>
            <a:off x="248621" y="5157192"/>
            <a:ext cx="8647776" cy="13681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solidFill>
                  <a:schemeClr val="tx1"/>
                </a:solidFill>
              </a:rPr>
              <a:t>Se logra evidenciar que el </a:t>
            </a:r>
            <a:r>
              <a:rPr lang="es-CO" sz="1600" b="1" dirty="0" smtClean="0">
                <a:solidFill>
                  <a:schemeClr val="tx1"/>
                </a:solidFill>
              </a:rPr>
              <a:t>38.81% </a:t>
            </a:r>
            <a:r>
              <a:rPr lang="es-CO" sz="1600" dirty="0" smtClean="0">
                <a:solidFill>
                  <a:schemeClr val="tx1"/>
                </a:solidFill>
              </a:rPr>
              <a:t>pertenecen al estrato socioeconómico «2 (Bajo)» ; el </a:t>
            </a:r>
            <a:r>
              <a:rPr lang="es-CO" sz="1600" b="1" dirty="0" smtClean="0">
                <a:solidFill>
                  <a:schemeClr val="tx1"/>
                </a:solidFill>
              </a:rPr>
              <a:t>33.33%  </a:t>
            </a:r>
            <a:r>
              <a:rPr lang="es-CO" sz="1600" dirty="0" smtClean="0">
                <a:solidFill>
                  <a:schemeClr val="tx1"/>
                </a:solidFill>
              </a:rPr>
              <a:t>pertenecen al estrato «3 (Medio-Bajo)», el  </a:t>
            </a:r>
            <a:r>
              <a:rPr lang="es-CO" sz="1600" b="1" dirty="0" smtClean="0">
                <a:solidFill>
                  <a:schemeClr val="tx1"/>
                </a:solidFill>
              </a:rPr>
              <a:t>17.41% </a:t>
            </a:r>
            <a:r>
              <a:rPr lang="es-CO" sz="1600" dirty="0" smtClean="0">
                <a:solidFill>
                  <a:schemeClr val="tx1"/>
                </a:solidFill>
              </a:rPr>
              <a:t>están ubicados en estrato «4 (Medio)»; el </a:t>
            </a:r>
            <a:r>
              <a:rPr lang="es-CO" sz="1600" b="1" dirty="0" smtClean="0">
                <a:solidFill>
                  <a:schemeClr val="tx1"/>
                </a:solidFill>
              </a:rPr>
              <a:t>4.98% </a:t>
            </a:r>
            <a:r>
              <a:rPr lang="es-CO" sz="1600" dirty="0" smtClean="0">
                <a:solidFill>
                  <a:schemeClr val="tx1"/>
                </a:solidFill>
              </a:rPr>
              <a:t>se encuentran en el estrato «1 (Bajo-Bajo)»; el </a:t>
            </a:r>
            <a:r>
              <a:rPr lang="es-CO" sz="1600" b="1" dirty="0" smtClean="0">
                <a:solidFill>
                  <a:schemeClr val="tx1"/>
                </a:solidFill>
              </a:rPr>
              <a:t>4.48% </a:t>
            </a:r>
            <a:r>
              <a:rPr lang="es-CO" sz="1600" dirty="0" smtClean="0">
                <a:solidFill>
                  <a:schemeClr val="tx1"/>
                </a:solidFill>
              </a:rPr>
              <a:t>son del estrato «5 (Medio-Alto)» y el </a:t>
            </a:r>
            <a:r>
              <a:rPr lang="es-CO" sz="1600" b="1" dirty="0" smtClean="0">
                <a:solidFill>
                  <a:schemeClr val="tx1"/>
                </a:solidFill>
              </a:rPr>
              <a:t>1% </a:t>
            </a:r>
            <a:r>
              <a:rPr lang="es-CO" sz="1600" dirty="0" smtClean="0">
                <a:solidFill>
                  <a:schemeClr val="tx1"/>
                </a:solidFill>
              </a:rPr>
              <a:t>pertenecen al estrato «6 (Alto)».</a:t>
            </a:r>
            <a:endParaRPr lang="es-CO" sz="1600" dirty="0">
              <a:solidFill>
                <a:schemeClr val="tx1"/>
              </a:solidFill>
            </a:endParaRPr>
          </a:p>
        </p:txBody>
      </p:sp>
    </p:spTree>
    <p:extLst>
      <p:ext uri="{BB962C8B-B14F-4D97-AF65-F5344CB8AC3E}">
        <p14:creationId xmlns:p14="http://schemas.microsoft.com/office/powerpoint/2010/main" val="12761102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redondeado"/>
          <p:cNvSpPr/>
          <p:nvPr/>
        </p:nvSpPr>
        <p:spPr>
          <a:xfrm>
            <a:off x="2529102" y="173023"/>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DEMOGRÁFICOS</a:t>
            </a:r>
            <a:endParaRPr lang="es-CO" sz="3200" dirty="0">
              <a:latin typeface="Aharoni" pitchFamily="2" charset="-79"/>
              <a:cs typeface="Aharoni" pitchFamily="2" charset="-79"/>
            </a:endParaRPr>
          </a:p>
        </p:txBody>
      </p:sp>
      <p:graphicFrame>
        <p:nvGraphicFramePr>
          <p:cNvPr id="7" name="2 Gráfico"/>
          <p:cNvGraphicFramePr>
            <a:graphicFrameLocks/>
          </p:cNvGraphicFramePr>
          <p:nvPr>
            <p:extLst>
              <p:ext uri="{D42A27DB-BD31-4B8C-83A1-F6EECF244321}">
                <p14:modId xmlns:p14="http://schemas.microsoft.com/office/powerpoint/2010/main" val="2532460762"/>
              </p:ext>
            </p:extLst>
          </p:nvPr>
        </p:nvGraphicFramePr>
        <p:xfrm>
          <a:off x="467544" y="1157065"/>
          <a:ext cx="8136904" cy="2992015"/>
        </p:xfrm>
        <a:graphic>
          <a:graphicData uri="http://schemas.openxmlformats.org/drawingml/2006/chart">
            <c:chart xmlns:c="http://schemas.openxmlformats.org/drawingml/2006/chart" xmlns:r="http://schemas.openxmlformats.org/officeDocument/2006/relationships" r:id="rId3"/>
          </a:graphicData>
        </a:graphic>
      </p:graphicFrame>
      <p:pic>
        <p:nvPicPr>
          <p:cNvPr id="2054" name="Picture 6" descr="Resultado de imagen para libros animados"/>
          <p:cNvPicPr>
            <a:picLocks noChangeAspect="1" noChangeArrowheads="1"/>
          </p:cNvPicPr>
          <p:nvPr/>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602445">
            <a:off x="5036003" y="4522644"/>
            <a:ext cx="2068446" cy="2200329"/>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p:cNvSpPr/>
          <p:nvPr/>
        </p:nvSpPr>
        <p:spPr>
          <a:xfrm>
            <a:off x="107504" y="4293096"/>
            <a:ext cx="8928992" cy="24482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1600" dirty="0" smtClean="0">
                <a:solidFill>
                  <a:schemeClr val="tx1"/>
                </a:solidFill>
              </a:rPr>
              <a:t>El </a:t>
            </a:r>
            <a:r>
              <a:rPr lang="es-CO" sz="1600" b="1" dirty="0" smtClean="0">
                <a:solidFill>
                  <a:schemeClr val="tx1"/>
                </a:solidFill>
              </a:rPr>
              <a:t>6.96% </a:t>
            </a:r>
            <a:r>
              <a:rPr lang="es-CO" sz="1600" dirty="0" smtClean="0">
                <a:solidFill>
                  <a:schemeClr val="tx1"/>
                </a:solidFill>
              </a:rPr>
              <a:t>de los funcionarios de planta de la E.S.E IMSALUD alcanzaron la educación Básica y Media.</a:t>
            </a:r>
          </a:p>
          <a:p>
            <a:endParaRPr lang="es-CO" sz="1600" dirty="0" smtClean="0">
              <a:solidFill>
                <a:schemeClr val="tx1"/>
              </a:solidFill>
            </a:endParaRPr>
          </a:p>
          <a:p>
            <a:r>
              <a:rPr lang="es-CO" sz="1600" dirty="0" smtClean="0">
                <a:solidFill>
                  <a:schemeClr val="tx1"/>
                </a:solidFill>
              </a:rPr>
              <a:t>El </a:t>
            </a:r>
            <a:r>
              <a:rPr lang="es-CO" sz="1600" b="1" dirty="0" smtClean="0">
                <a:solidFill>
                  <a:schemeClr val="tx1"/>
                </a:solidFill>
              </a:rPr>
              <a:t>93.04% </a:t>
            </a:r>
            <a:r>
              <a:rPr lang="es-CO" sz="1600" dirty="0" smtClean="0">
                <a:solidFill>
                  <a:schemeClr val="tx1"/>
                </a:solidFill>
              </a:rPr>
              <a:t>logró acceder a la educación superior así:</a:t>
            </a:r>
          </a:p>
          <a:p>
            <a:r>
              <a:rPr lang="es-CO" sz="1600" dirty="0" smtClean="0">
                <a:solidFill>
                  <a:schemeClr val="tx1"/>
                </a:solidFill>
              </a:rPr>
              <a:t>-     Técnico </a:t>
            </a:r>
            <a:r>
              <a:rPr lang="es-CO" sz="1600" b="1" dirty="0" smtClean="0">
                <a:solidFill>
                  <a:schemeClr val="tx1"/>
                </a:solidFill>
              </a:rPr>
              <a:t>34.33%</a:t>
            </a:r>
          </a:p>
          <a:p>
            <a:pPr marL="285750" indent="-285750">
              <a:buFontTx/>
              <a:buChar char="-"/>
            </a:pPr>
            <a:r>
              <a:rPr lang="es-CO" sz="1600" dirty="0" smtClean="0">
                <a:solidFill>
                  <a:schemeClr val="tx1"/>
                </a:solidFill>
              </a:rPr>
              <a:t>Tecnólogo </a:t>
            </a:r>
            <a:r>
              <a:rPr lang="es-CO" sz="1600" b="1" dirty="0" smtClean="0">
                <a:solidFill>
                  <a:schemeClr val="tx1"/>
                </a:solidFill>
              </a:rPr>
              <a:t>8.46% </a:t>
            </a:r>
          </a:p>
          <a:p>
            <a:pPr marL="285750" indent="-285750">
              <a:buFontTx/>
              <a:buChar char="-"/>
            </a:pPr>
            <a:r>
              <a:rPr lang="es-CO" sz="1600" dirty="0" smtClean="0">
                <a:solidFill>
                  <a:schemeClr val="tx1"/>
                </a:solidFill>
              </a:rPr>
              <a:t>Universitario </a:t>
            </a:r>
            <a:r>
              <a:rPr lang="es-CO" sz="1600" b="1" dirty="0" smtClean="0">
                <a:solidFill>
                  <a:schemeClr val="tx1"/>
                </a:solidFill>
              </a:rPr>
              <a:t>26.37%</a:t>
            </a:r>
          </a:p>
          <a:p>
            <a:pPr marL="285750" indent="-285750">
              <a:buFontTx/>
              <a:buChar char="-"/>
            </a:pPr>
            <a:r>
              <a:rPr lang="es-CO" sz="1600" dirty="0" smtClean="0">
                <a:solidFill>
                  <a:schemeClr val="tx1"/>
                </a:solidFill>
              </a:rPr>
              <a:t>Postgrado </a:t>
            </a:r>
            <a:r>
              <a:rPr lang="es-CO" sz="1600" b="1" dirty="0" smtClean="0">
                <a:solidFill>
                  <a:schemeClr val="tx1"/>
                </a:solidFill>
              </a:rPr>
              <a:t>20.90%</a:t>
            </a:r>
          </a:p>
          <a:p>
            <a:pPr marL="285750" indent="-285750">
              <a:buFontTx/>
              <a:buChar char="-"/>
            </a:pPr>
            <a:r>
              <a:rPr lang="es-CO" sz="1600" dirty="0" smtClean="0">
                <a:solidFill>
                  <a:schemeClr val="tx1"/>
                </a:solidFill>
              </a:rPr>
              <a:t>Magister </a:t>
            </a:r>
            <a:r>
              <a:rPr lang="es-CO" sz="1600" b="1" dirty="0" smtClean="0">
                <a:solidFill>
                  <a:schemeClr val="tx1"/>
                </a:solidFill>
              </a:rPr>
              <a:t>2.49%</a:t>
            </a:r>
          </a:p>
          <a:p>
            <a:pPr marL="285750" indent="-285750">
              <a:buFontTx/>
              <a:buChar char="-"/>
            </a:pPr>
            <a:r>
              <a:rPr lang="es-CO" sz="1600" dirty="0" smtClean="0">
                <a:solidFill>
                  <a:schemeClr val="tx1"/>
                </a:solidFill>
              </a:rPr>
              <a:t>Doctorado </a:t>
            </a:r>
            <a:r>
              <a:rPr lang="es-CO" sz="1600" b="1" dirty="0" smtClean="0">
                <a:solidFill>
                  <a:schemeClr val="tx1"/>
                </a:solidFill>
              </a:rPr>
              <a:t>0.50%</a:t>
            </a:r>
            <a:endParaRPr lang="es-CO" sz="1600" b="1" dirty="0">
              <a:solidFill>
                <a:schemeClr val="tx1"/>
              </a:solidFill>
            </a:endParaRPr>
          </a:p>
        </p:txBody>
      </p:sp>
      <p:pic>
        <p:nvPicPr>
          <p:cNvPr id="2055"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15683" y="1139361"/>
            <a:ext cx="1047807" cy="1820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6"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424" y="1139361"/>
            <a:ext cx="1156253" cy="1944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603185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5 Gráfico"/>
          <p:cNvGraphicFramePr>
            <a:graphicFrameLocks/>
          </p:cNvGraphicFramePr>
          <p:nvPr>
            <p:extLst>
              <p:ext uri="{D42A27DB-BD31-4B8C-83A1-F6EECF244321}">
                <p14:modId xmlns:p14="http://schemas.microsoft.com/office/powerpoint/2010/main" val="2483161764"/>
              </p:ext>
            </p:extLst>
          </p:nvPr>
        </p:nvGraphicFramePr>
        <p:xfrm>
          <a:off x="296854" y="1148814"/>
          <a:ext cx="8523618" cy="3720345"/>
        </p:xfrm>
        <a:graphic>
          <a:graphicData uri="http://schemas.openxmlformats.org/drawingml/2006/chart">
            <c:chart xmlns:c="http://schemas.openxmlformats.org/drawingml/2006/chart" xmlns:r="http://schemas.openxmlformats.org/officeDocument/2006/relationships" r:id="rId2"/>
          </a:graphicData>
        </a:graphic>
      </p:graphicFrame>
      <p:sp>
        <p:nvSpPr>
          <p:cNvPr id="5" name="4 Rectángulo redondeado"/>
          <p:cNvSpPr/>
          <p:nvPr/>
        </p:nvSpPr>
        <p:spPr>
          <a:xfrm>
            <a:off x="2529102" y="173023"/>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DEMOGRÁFICOS</a:t>
            </a:r>
            <a:endParaRPr lang="es-CO" sz="3200" dirty="0">
              <a:latin typeface="Aharoni" pitchFamily="2" charset="-79"/>
              <a:cs typeface="Aharoni" pitchFamily="2" charset="-79"/>
            </a:endParaRPr>
          </a:p>
        </p:txBody>
      </p:sp>
      <p:pic>
        <p:nvPicPr>
          <p:cNvPr id="6"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Resultado de imagen para HIJOS animados"/>
          <p:cNvPicPr>
            <a:picLocks noChangeAspect="1" noChangeArrowheads="1"/>
          </p:cNvPicPr>
          <p:nvPr/>
        </p:nvPicPr>
        <p:blipFill>
          <a:blip r:embed="rId4">
            <a:clrChange>
              <a:clrFrom>
                <a:srgbClr val="F6F6F6"/>
              </a:clrFrom>
              <a:clrTo>
                <a:srgbClr val="F6F6F6">
                  <a:alpha val="0"/>
                </a:srgbClr>
              </a:clrTo>
            </a:clrChange>
            <a:extLst>
              <a:ext uri="{28A0092B-C50C-407E-A947-70E740481C1C}">
                <a14:useLocalDpi xmlns:a14="http://schemas.microsoft.com/office/drawing/2010/main" val="0"/>
              </a:ext>
            </a:extLst>
          </a:blip>
          <a:srcRect/>
          <a:stretch>
            <a:fillRect/>
          </a:stretch>
        </p:blipFill>
        <p:spPr bwMode="auto">
          <a:xfrm>
            <a:off x="5580112" y="1628800"/>
            <a:ext cx="2654857" cy="2016224"/>
          </a:xfrm>
          <a:prstGeom prst="rect">
            <a:avLst/>
          </a:prstGeom>
          <a:noFill/>
          <a:extLst>
            <a:ext uri="{909E8E84-426E-40DD-AFC4-6F175D3DCCD1}">
              <a14:hiddenFill xmlns:a14="http://schemas.microsoft.com/office/drawing/2010/main">
                <a:solidFill>
                  <a:srgbClr val="FFFFFF"/>
                </a:solidFill>
              </a14:hiddenFill>
            </a:ext>
          </a:extLst>
        </p:spPr>
      </p:pic>
      <p:sp>
        <p:nvSpPr>
          <p:cNvPr id="7" name="6 Rectángulo"/>
          <p:cNvSpPr/>
          <p:nvPr/>
        </p:nvSpPr>
        <p:spPr>
          <a:xfrm>
            <a:off x="460648" y="5013176"/>
            <a:ext cx="8215808" cy="15121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El </a:t>
            </a:r>
            <a:r>
              <a:rPr lang="es-CO" b="1" dirty="0" smtClean="0">
                <a:solidFill>
                  <a:schemeClr val="tx1"/>
                </a:solidFill>
              </a:rPr>
              <a:t>37.31% </a:t>
            </a:r>
            <a:r>
              <a:rPr lang="es-CO" dirty="0" smtClean="0">
                <a:solidFill>
                  <a:schemeClr val="tx1"/>
                </a:solidFill>
              </a:rPr>
              <a:t>tienen «2 Hijos»; el </a:t>
            </a:r>
            <a:r>
              <a:rPr lang="es-CO" b="1" dirty="0" smtClean="0">
                <a:solidFill>
                  <a:schemeClr val="tx1"/>
                </a:solidFill>
              </a:rPr>
              <a:t>27.86% </a:t>
            </a:r>
            <a:r>
              <a:rPr lang="es-CO" dirty="0" smtClean="0">
                <a:solidFill>
                  <a:schemeClr val="tx1"/>
                </a:solidFill>
              </a:rPr>
              <a:t>tienen solamente «1 Hijo», el </a:t>
            </a:r>
            <a:r>
              <a:rPr lang="es-CO" b="1" dirty="0" smtClean="0">
                <a:solidFill>
                  <a:schemeClr val="tx1"/>
                </a:solidFill>
              </a:rPr>
              <a:t>18.91%</a:t>
            </a:r>
            <a:r>
              <a:rPr lang="es-CO" dirty="0" smtClean="0">
                <a:solidFill>
                  <a:schemeClr val="tx1"/>
                </a:solidFill>
              </a:rPr>
              <a:t> «No tienen Hijos», el </a:t>
            </a:r>
            <a:r>
              <a:rPr lang="es-CO" b="1" dirty="0" smtClean="0">
                <a:solidFill>
                  <a:schemeClr val="tx1"/>
                </a:solidFill>
              </a:rPr>
              <a:t>10.95% </a:t>
            </a:r>
            <a:r>
              <a:rPr lang="es-CO" dirty="0" smtClean="0">
                <a:solidFill>
                  <a:schemeClr val="tx1"/>
                </a:solidFill>
              </a:rPr>
              <a:t>tienen «3 Hijos», el </a:t>
            </a:r>
            <a:r>
              <a:rPr lang="es-CO" b="1" dirty="0" smtClean="0">
                <a:solidFill>
                  <a:schemeClr val="tx1"/>
                </a:solidFill>
              </a:rPr>
              <a:t>3.98% </a:t>
            </a:r>
            <a:r>
              <a:rPr lang="es-CO" dirty="0" smtClean="0">
                <a:solidFill>
                  <a:schemeClr val="tx1"/>
                </a:solidFill>
              </a:rPr>
              <a:t>tienen «4 Hijos» y el </a:t>
            </a:r>
            <a:r>
              <a:rPr lang="es-CO" b="1" dirty="0" smtClean="0">
                <a:solidFill>
                  <a:schemeClr val="tx1"/>
                </a:solidFill>
              </a:rPr>
              <a:t>1% </a:t>
            </a:r>
            <a:r>
              <a:rPr lang="es-CO" dirty="0" smtClean="0">
                <a:solidFill>
                  <a:schemeClr val="tx1"/>
                </a:solidFill>
              </a:rPr>
              <a:t>tienen «5 Hijos».</a:t>
            </a:r>
            <a:endParaRPr lang="es-CO" dirty="0">
              <a:solidFill>
                <a:schemeClr val="tx1"/>
              </a:solidFill>
            </a:endParaRPr>
          </a:p>
        </p:txBody>
      </p:sp>
    </p:spTree>
    <p:extLst>
      <p:ext uri="{BB962C8B-B14F-4D97-AF65-F5344CB8AC3E}">
        <p14:creationId xmlns:p14="http://schemas.microsoft.com/office/powerpoint/2010/main" val="36689487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redondeado"/>
          <p:cNvSpPr/>
          <p:nvPr/>
        </p:nvSpPr>
        <p:spPr>
          <a:xfrm>
            <a:off x="2627784" y="173022"/>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DEMOGRÁFICOS</a:t>
            </a:r>
            <a:endParaRPr lang="es-CO" sz="3200" dirty="0">
              <a:latin typeface="Aharoni" pitchFamily="2" charset="-79"/>
              <a:cs typeface="Aharoni" pitchFamily="2" charset="-79"/>
            </a:endParaRPr>
          </a:p>
        </p:txBody>
      </p:sp>
      <p:graphicFrame>
        <p:nvGraphicFramePr>
          <p:cNvPr id="7" name="1 Gráfico"/>
          <p:cNvGraphicFramePr>
            <a:graphicFrameLocks/>
          </p:cNvGraphicFramePr>
          <p:nvPr>
            <p:extLst>
              <p:ext uri="{D42A27DB-BD31-4B8C-83A1-F6EECF244321}">
                <p14:modId xmlns:p14="http://schemas.microsoft.com/office/powerpoint/2010/main" val="820773657"/>
              </p:ext>
            </p:extLst>
          </p:nvPr>
        </p:nvGraphicFramePr>
        <p:xfrm>
          <a:off x="-207202" y="1473782"/>
          <a:ext cx="5427274" cy="3243808"/>
        </p:xfrm>
        <a:graphic>
          <a:graphicData uri="http://schemas.openxmlformats.org/drawingml/2006/chart">
            <c:chart xmlns:c="http://schemas.openxmlformats.org/drawingml/2006/chart" xmlns:r="http://schemas.openxmlformats.org/officeDocument/2006/relationships" r:id="rId3"/>
          </a:graphicData>
        </a:graphic>
      </p:graphicFrame>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894263"/>
            <a:ext cx="9144000"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Rectángulo redondeado"/>
          <p:cNvSpPr/>
          <p:nvPr/>
        </p:nvSpPr>
        <p:spPr>
          <a:xfrm>
            <a:off x="4033597" y="2388231"/>
            <a:ext cx="4320480" cy="232935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El </a:t>
            </a:r>
            <a:r>
              <a:rPr lang="es-CO" b="1" dirty="0" smtClean="0">
                <a:solidFill>
                  <a:schemeClr val="tx1"/>
                </a:solidFill>
              </a:rPr>
              <a:t>57.71% </a:t>
            </a:r>
            <a:r>
              <a:rPr lang="es-CO" dirty="0" smtClean="0">
                <a:solidFill>
                  <a:schemeClr val="tx1"/>
                </a:solidFill>
              </a:rPr>
              <a:t>de los funcionarios de planta de la E.S.E IMSALUD «No son Madres o Padres cabeza de familia» y el otro </a:t>
            </a:r>
            <a:r>
              <a:rPr lang="es-CO" b="1" dirty="0" smtClean="0">
                <a:solidFill>
                  <a:schemeClr val="tx1"/>
                </a:solidFill>
              </a:rPr>
              <a:t>42.29% </a:t>
            </a:r>
            <a:r>
              <a:rPr lang="es-CO" dirty="0" smtClean="0">
                <a:solidFill>
                  <a:schemeClr val="tx1"/>
                </a:solidFill>
              </a:rPr>
              <a:t>de los funcionarios «Si son Madres </a:t>
            </a:r>
            <a:r>
              <a:rPr lang="es-CO" dirty="0">
                <a:solidFill>
                  <a:schemeClr val="tx1"/>
                </a:solidFill>
              </a:rPr>
              <a:t>y</a:t>
            </a:r>
            <a:r>
              <a:rPr lang="es-CO" dirty="0" smtClean="0">
                <a:solidFill>
                  <a:schemeClr val="tx1"/>
                </a:solidFill>
              </a:rPr>
              <a:t> Padres  cabeza de Familia».</a:t>
            </a:r>
            <a:endParaRPr lang="es-CO" dirty="0">
              <a:solidFill>
                <a:schemeClr val="tx1"/>
              </a:solidFill>
            </a:endParaRPr>
          </a:p>
        </p:txBody>
      </p:sp>
      <p:pic>
        <p:nvPicPr>
          <p:cNvPr id="1030" name="Picture 6" descr="Imagen relacionada"/>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12362" r="10302" b="9647"/>
          <a:stretch/>
        </p:blipFill>
        <p:spPr bwMode="auto">
          <a:xfrm>
            <a:off x="7572685" y="404664"/>
            <a:ext cx="1632191" cy="2448272"/>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8988"/>
          <a:stretch/>
        </p:blipFill>
        <p:spPr bwMode="auto">
          <a:xfrm flipH="1">
            <a:off x="2768" y="3712270"/>
            <a:ext cx="1904935" cy="2314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69168" y="4340225"/>
            <a:ext cx="1049337"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12018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redondeado"/>
          <p:cNvSpPr/>
          <p:nvPr/>
        </p:nvSpPr>
        <p:spPr>
          <a:xfrm>
            <a:off x="2924070" y="199297"/>
            <a:ext cx="5680377" cy="565407"/>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dirty="0" smtClean="0">
                <a:latin typeface="Aharoni" pitchFamily="2" charset="-79"/>
                <a:cs typeface="Aharoni" pitchFamily="2" charset="-79"/>
              </a:rPr>
              <a:t>RESULTADOS DEMOGRÁFICOS</a:t>
            </a:r>
            <a:endParaRPr lang="es-CO" sz="2800" dirty="0">
              <a:latin typeface="Aharoni" pitchFamily="2" charset="-79"/>
              <a:cs typeface="Aharoni" pitchFamily="2" charset="-79"/>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373216"/>
            <a:ext cx="9144000" cy="14847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1" t="2195" r="64920" b="48357"/>
          <a:stretch/>
        </p:blipFill>
        <p:spPr bwMode="auto">
          <a:xfrm>
            <a:off x="1123871" y="1096581"/>
            <a:ext cx="1800199" cy="2404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4">
            <a:clrChange>
              <a:clrFrom>
                <a:srgbClr val="FEFEFE"/>
              </a:clrFrom>
              <a:clrTo>
                <a:srgbClr val="FEFEFE">
                  <a:alpha val="0"/>
                </a:srgbClr>
              </a:clrTo>
            </a:clrChange>
            <a:extLst>
              <a:ext uri="{28A0092B-C50C-407E-A947-70E740481C1C}">
                <a14:useLocalDpi xmlns:a14="http://schemas.microsoft.com/office/drawing/2010/main" val="0"/>
              </a:ext>
            </a:extLst>
          </a:blip>
          <a:srcRect l="33093" t="9106" r="31013" b="48722"/>
          <a:stretch/>
        </p:blipFill>
        <p:spPr bwMode="auto">
          <a:xfrm flipH="1">
            <a:off x="6399340" y="1168343"/>
            <a:ext cx="2205108" cy="23479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redondeado"/>
          <p:cNvSpPr/>
          <p:nvPr/>
        </p:nvSpPr>
        <p:spPr>
          <a:xfrm>
            <a:off x="179512" y="3501008"/>
            <a:ext cx="8784976" cy="223224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000" dirty="0" smtClean="0">
              <a:solidFill>
                <a:schemeClr val="tx1"/>
              </a:solidFill>
            </a:endParaRPr>
          </a:p>
          <a:p>
            <a:pPr algn="ctr"/>
            <a:r>
              <a:rPr lang="es-CO" dirty="0" smtClean="0">
                <a:solidFill>
                  <a:schemeClr val="tx1"/>
                </a:solidFill>
              </a:rPr>
              <a:t>Tan solo el </a:t>
            </a:r>
            <a:r>
              <a:rPr lang="es-CO" b="1" dirty="0" smtClean="0">
                <a:solidFill>
                  <a:schemeClr val="tx1"/>
                </a:solidFill>
              </a:rPr>
              <a:t>0.50% </a:t>
            </a:r>
            <a:r>
              <a:rPr lang="es-CO" dirty="0" smtClean="0">
                <a:solidFill>
                  <a:schemeClr val="tx1"/>
                </a:solidFill>
              </a:rPr>
              <a:t>de los servidores de planta con los que cuenta la E.S.E IMSALUD cuentan con algún tipo de discapacidad según la Resolución N°00583 del 26 de Febrero de 2018 «Por la cual se implementa la Certificación de </a:t>
            </a:r>
            <a:r>
              <a:rPr lang="es-CO" dirty="0">
                <a:solidFill>
                  <a:schemeClr val="tx1"/>
                </a:solidFill>
              </a:rPr>
              <a:t>D</a:t>
            </a:r>
            <a:r>
              <a:rPr lang="es-CO" dirty="0" smtClean="0">
                <a:solidFill>
                  <a:schemeClr val="tx1"/>
                </a:solidFill>
              </a:rPr>
              <a:t>iscapacidad y el Registro de Localización y Caracterización de Personas con Discapacidad» , y la diferencia de los funcionarios quienes representan en cifras porcentuales el </a:t>
            </a:r>
            <a:r>
              <a:rPr lang="es-CO" b="1" dirty="0" smtClean="0">
                <a:solidFill>
                  <a:schemeClr val="tx1"/>
                </a:solidFill>
              </a:rPr>
              <a:t>99.50% </a:t>
            </a:r>
            <a:r>
              <a:rPr lang="es-CO" dirty="0" smtClean="0">
                <a:solidFill>
                  <a:schemeClr val="tx1"/>
                </a:solidFill>
              </a:rPr>
              <a:t>«No» poseen ninguna discapacidad.</a:t>
            </a:r>
          </a:p>
          <a:p>
            <a:pPr algn="ctr"/>
            <a:endParaRPr lang="es-CO" dirty="0" smtClean="0">
              <a:solidFill>
                <a:schemeClr val="tx1"/>
              </a:solidFill>
            </a:endParaRPr>
          </a:p>
          <a:p>
            <a:pPr algn="ctr"/>
            <a:r>
              <a:rPr lang="es-CO" sz="1400" dirty="0">
                <a:solidFill>
                  <a:schemeClr val="tx1"/>
                </a:solidFill>
              </a:rPr>
              <a:t>Fuente: Comunicación Interna  221-107  Relación Personal Incapacitado</a:t>
            </a:r>
            <a:r>
              <a:rPr lang="es-CO" sz="1400" dirty="0" smtClean="0">
                <a:solidFill>
                  <a:schemeClr val="tx1"/>
                </a:solidFill>
              </a:rPr>
              <a:t>. Respuesta emanada por el Profesional Especializado del Sistema de Gestión de Seguridad y Salud en el Trabajo.</a:t>
            </a:r>
            <a:endParaRPr lang="es-CO" sz="1400" dirty="0">
              <a:solidFill>
                <a:schemeClr val="tx1"/>
              </a:solidFill>
            </a:endParaRPr>
          </a:p>
          <a:p>
            <a:pPr algn="ctr"/>
            <a:endParaRPr lang="es-CO" dirty="0">
              <a:solidFill>
                <a:schemeClr val="tx1"/>
              </a:solidFill>
            </a:endParaRPr>
          </a:p>
        </p:txBody>
      </p:sp>
      <p:graphicFrame>
        <p:nvGraphicFramePr>
          <p:cNvPr id="12" name="2 Gráfico"/>
          <p:cNvGraphicFramePr>
            <a:graphicFrameLocks/>
          </p:cNvGraphicFramePr>
          <p:nvPr>
            <p:extLst>
              <p:ext uri="{D42A27DB-BD31-4B8C-83A1-F6EECF244321}">
                <p14:modId xmlns:p14="http://schemas.microsoft.com/office/powerpoint/2010/main" val="6323190"/>
              </p:ext>
            </p:extLst>
          </p:nvPr>
        </p:nvGraphicFramePr>
        <p:xfrm>
          <a:off x="2267744" y="764704"/>
          <a:ext cx="5616624" cy="275155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5717350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4 Gráfico"/>
          <p:cNvGraphicFramePr>
            <a:graphicFrameLocks/>
          </p:cNvGraphicFramePr>
          <p:nvPr>
            <p:extLst>
              <p:ext uri="{D42A27DB-BD31-4B8C-83A1-F6EECF244321}">
                <p14:modId xmlns:p14="http://schemas.microsoft.com/office/powerpoint/2010/main" val="743941471"/>
              </p:ext>
            </p:extLst>
          </p:nvPr>
        </p:nvGraphicFramePr>
        <p:xfrm>
          <a:off x="3717925" y="1406217"/>
          <a:ext cx="5022304" cy="3315816"/>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894263"/>
            <a:ext cx="9144000"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Resultado de imagen para LOGO IMSALU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redondeado"/>
          <p:cNvSpPr/>
          <p:nvPr/>
        </p:nvSpPr>
        <p:spPr>
          <a:xfrm>
            <a:off x="2627784" y="173022"/>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DEMOGRÁFICOS</a:t>
            </a:r>
            <a:endParaRPr lang="es-CO" sz="3200" dirty="0">
              <a:latin typeface="Aharoni" pitchFamily="2" charset="-79"/>
              <a:cs typeface="Aharoni" pitchFamily="2" charset="-79"/>
            </a:endParaRPr>
          </a:p>
        </p:txBody>
      </p:sp>
      <p:pic>
        <p:nvPicPr>
          <p:cNvPr id="3076" name="Picture 4" descr="Resultado de imagen para etnias dibujo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1412776"/>
            <a:ext cx="3562350" cy="2981326"/>
          </a:xfrm>
          <a:prstGeom prst="rect">
            <a:avLst/>
          </a:prstGeom>
          <a:noFill/>
          <a:extLst>
            <a:ext uri="{909E8E84-426E-40DD-AFC4-6F175D3DCCD1}">
              <a14:hiddenFill xmlns:a14="http://schemas.microsoft.com/office/drawing/2010/main">
                <a:solidFill>
                  <a:srgbClr val="FFFFFF"/>
                </a:solidFill>
              </a14:hiddenFill>
            </a:ext>
          </a:extLst>
        </p:spPr>
      </p:pic>
      <p:sp>
        <p:nvSpPr>
          <p:cNvPr id="9" name="8 Rectángulo"/>
          <p:cNvSpPr/>
          <p:nvPr/>
        </p:nvSpPr>
        <p:spPr>
          <a:xfrm>
            <a:off x="467544" y="4797152"/>
            <a:ext cx="7848872" cy="6480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solidFill>
                  <a:schemeClr val="tx1"/>
                </a:solidFill>
              </a:rPr>
              <a:t>La totalidad del personal de planta de la Empresa Social del Estado IMSALUD </a:t>
            </a:r>
            <a:r>
              <a:rPr lang="es-CO" sz="1600" b="1" dirty="0" smtClean="0">
                <a:solidFill>
                  <a:schemeClr val="tx1"/>
                </a:solidFill>
              </a:rPr>
              <a:t>«No» </a:t>
            </a:r>
            <a:r>
              <a:rPr lang="es-CO" sz="1600" dirty="0" smtClean="0">
                <a:solidFill>
                  <a:schemeClr val="tx1"/>
                </a:solidFill>
              </a:rPr>
              <a:t>pertenecen a ningún tipo de etnia. Siendo esto reflejado en un valor porcentual del </a:t>
            </a:r>
            <a:r>
              <a:rPr lang="es-CO" sz="1600" b="1" dirty="0" smtClean="0">
                <a:solidFill>
                  <a:schemeClr val="tx1"/>
                </a:solidFill>
              </a:rPr>
              <a:t>100%.</a:t>
            </a:r>
            <a:endParaRPr lang="es-CO" sz="1600" b="1" dirty="0">
              <a:solidFill>
                <a:schemeClr val="tx1"/>
              </a:solidFill>
            </a:endParaRPr>
          </a:p>
        </p:txBody>
      </p:sp>
      <p:pic>
        <p:nvPicPr>
          <p:cNvPr id="1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5787" y="2619731"/>
            <a:ext cx="1049337"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62210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29200"/>
            <a:ext cx="9144000" cy="16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redondeado"/>
          <p:cNvSpPr/>
          <p:nvPr/>
        </p:nvSpPr>
        <p:spPr>
          <a:xfrm>
            <a:off x="2627784" y="173022"/>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DEMOGRÁFICOS</a:t>
            </a:r>
            <a:endParaRPr lang="es-CO" sz="3200" dirty="0">
              <a:latin typeface="Aharoni" pitchFamily="2" charset="-79"/>
              <a:cs typeface="Aharoni" pitchFamily="2" charset="-79"/>
            </a:endParaRPr>
          </a:p>
        </p:txBody>
      </p:sp>
      <p:graphicFrame>
        <p:nvGraphicFramePr>
          <p:cNvPr id="10" name="1 Gráfico"/>
          <p:cNvGraphicFramePr>
            <a:graphicFrameLocks/>
          </p:cNvGraphicFramePr>
          <p:nvPr>
            <p:extLst>
              <p:ext uri="{D42A27DB-BD31-4B8C-83A1-F6EECF244321}">
                <p14:modId xmlns:p14="http://schemas.microsoft.com/office/powerpoint/2010/main" val="2791950726"/>
              </p:ext>
            </p:extLst>
          </p:nvPr>
        </p:nvGraphicFramePr>
        <p:xfrm>
          <a:off x="1264551" y="1412776"/>
          <a:ext cx="6512215" cy="2592288"/>
        </p:xfrm>
        <a:graphic>
          <a:graphicData uri="http://schemas.openxmlformats.org/drawingml/2006/chart">
            <c:chart xmlns:c="http://schemas.openxmlformats.org/drawingml/2006/chart" xmlns:r="http://schemas.openxmlformats.org/officeDocument/2006/relationships" r:id="rId4"/>
          </a:graphicData>
        </a:graphic>
      </p:graphicFrame>
      <p:pic>
        <p:nvPicPr>
          <p:cNvPr id="4098" name="Picture 2"/>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32240" y="1268760"/>
            <a:ext cx="2099237" cy="2099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a:xfrm>
            <a:off x="323527" y="4077072"/>
            <a:ext cx="8507949" cy="144016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El </a:t>
            </a:r>
            <a:r>
              <a:rPr lang="es-CO" b="1" dirty="0" smtClean="0">
                <a:solidFill>
                  <a:schemeClr val="tx1"/>
                </a:solidFill>
              </a:rPr>
              <a:t>54.73% </a:t>
            </a:r>
            <a:r>
              <a:rPr lang="es-CO" dirty="0" smtClean="0">
                <a:solidFill>
                  <a:schemeClr val="tx1"/>
                </a:solidFill>
              </a:rPr>
              <a:t>corresponden al grupo sanguíneo «O+», el </a:t>
            </a:r>
            <a:r>
              <a:rPr lang="es-CO" b="1" dirty="0" smtClean="0">
                <a:solidFill>
                  <a:schemeClr val="tx1"/>
                </a:solidFill>
              </a:rPr>
              <a:t>31.34% </a:t>
            </a:r>
            <a:r>
              <a:rPr lang="es-CO" dirty="0" smtClean="0">
                <a:solidFill>
                  <a:schemeClr val="tx1"/>
                </a:solidFill>
              </a:rPr>
              <a:t>pertenecen al grupo sanguíneo «A+»</a:t>
            </a:r>
            <a:r>
              <a:rPr lang="es-CO" b="1" dirty="0" smtClean="0">
                <a:solidFill>
                  <a:schemeClr val="tx1"/>
                </a:solidFill>
              </a:rPr>
              <a:t>, </a:t>
            </a:r>
            <a:r>
              <a:rPr lang="es-CO" dirty="0" smtClean="0">
                <a:solidFill>
                  <a:schemeClr val="tx1"/>
                </a:solidFill>
              </a:rPr>
              <a:t>el</a:t>
            </a:r>
            <a:r>
              <a:rPr lang="es-CO" b="1" dirty="0" smtClean="0">
                <a:solidFill>
                  <a:schemeClr val="tx1"/>
                </a:solidFill>
              </a:rPr>
              <a:t> 6.97% </a:t>
            </a:r>
            <a:r>
              <a:rPr lang="es-CO" dirty="0" smtClean="0">
                <a:solidFill>
                  <a:schemeClr val="tx1"/>
                </a:solidFill>
              </a:rPr>
              <a:t>son</a:t>
            </a:r>
            <a:r>
              <a:rPr lang="es-CO" b="1" dirty="0" smtClean="0">
                <a:solidFill>
                  <a:schemeClr val="tx1"/>
                </a:solidFill>
              </a:rPr>
              <a:t> </a:t>
            </a:r>
            <a:r>
              <a:rPr lang="es-CO" dirty="0" smtClean="0">
                <a:solidFill>
                  <a:schemeClr val="tx1"/>
                </a:solidFill>
              </a:rPr>
              <a:t>«B+», el </a:t>
            </a:r>
            <a:r>
              <a:rPr lang="es-CO" b="1" dirty="0" smtClean="0">
                <a:solidFill>
                  <a:schemeClr val="tx1"/>
                </a:solidFill>
              </a:rPr>
              <a:t>2.99% </a:t>
            </a:r>
            <a:r>
              <a:rPr lang="es-CO" dirty="0" smtClean="0">
                <a:solidFill>
                  <a:schemeClr val="tx1"/>
                </a:solidFill>
              </a:rPr>
              <a:t>son «O-», el </a:t>
            </a:r>
            <a:r>
              <a:rPr lang="es-CO" b="1" dirty="0" smtClean="0">
                <a:solidFill>
                  <a:schemeClr val="tx1"/>
                </a:solidFill>
              </a:rPr>
              <a:t>2.49% </a:t>
            </a:r>
            <a:r>
              <a:rPr lang="es-CO" dirty="0" smtClean="0">
                <a:solidFill>
                  <a:schemeClr val="tx1"/>
                </a:solidFill>
              </a:rPr>
              <a:t>de los funcionarios corresponden al tipo de sangre A- y tan solo el </a:t>
            </a:r>
            <a:r>
              <a:rPr lang="es-CO" b="1" dirty="0" smtClean="0">
                <a:solidFill>
                  <a:schemeClr val="tx1"/>
                </a:solidFill>
              </a:rPr>
              <a:t>1.49% </a:t>
            </a:r>
            <a:r>
              <a:rPr lang="es-CO" dirty="0" smtClean="0">
                <a:solidFill>
                  <a:schemeClr val="tx1"/>
                </a:solidFill>
              </a:rPr>
              <a:t>pertenecen al grupo sanguíneo «AB+».</a:t>
            </a:r>
            <a:endParaRPr lang="es-CO" dirty="0">
              <a:solidFill>
                <a:schemeClr val="tx1"/>
              </a:solidFill>
            </a:endParaRPr>
          </a:p>
        </p:txBody>
      </p:sp>
    </p:spTree>
    <p:extLst>
      <p:ext uri="{BB962C8B-B14F-4D97-AF65-F5344CB8AC3E}">
        <p14:creationId xmlns:p14="http://schemas.microsoft.com/office/powerpoint/2010/main" val="31324315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94263"/>
            <a:ext cx="9144000"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redondeado"/>
          <p:cNvSpPr/>
          <p:nvPr/>
        </p:nvSpPr>
        <p:spPr>
          <a:xfrm>
            <a:off x="2627784" y="173022"/>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DEMOGRÁFICOS</a:t>
            </a:r>
            <a:endParaRPr lang="es-CO" sz="3200" dirty="0">
              <a:latin typeface="Aharoni" pitchFamily="2" charset="-79"/>
              <a:cs typeface="Aharoni" pitchFamily="2" charset="-79"/>
            </a:endParaRPr>
          </a:p>
        </p:txBody>
      </p:sp>
      <p:pic>
        <p:nvPicPr>
          <p:cNvPr id="1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8142" y="1221160"/>
            <a:ext cx="1049337"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1" name="1 Gráfico"/>
          <p:cNvGraphicFramePr>
            <a:graphicFrameLocks/>
          </p:cNvGraphicFramePr>
          <p:nvPr>
            <p:extLst>
              <p:ext uri="{D42A27DB-BD31-4B8C-83A1-F6EECF244321}">
                <p14:modId xmlns:p14="http://schemas.microsoft.com/office/powerpoint/2010/main" val="1380582281"/>
              </p:ext>
            </p:extLst>
          </p:nvPr>
        </p:nvGraphicFramePr>
        <p:xfrm>
          <a:off x="2267744" y="1484784"/>
          <a:ext cx="5166320" cy="3604701"/>
        </p:xfrm>
        <a:graphic>
          <a:graphicData uri="http://schemas.openxmlformats.org/drawingml/2006/chart">
            <c:chart xmlns:c="http://schemas.openxmlformats.org/drawingml/2006/chart" xmlns:r="http://schemas.openxmlformats.org/officeDocument/2006/relationships" r:id="rId5"/>
          </a:graphicData>
        </a:graphic>
      </p:graphicFrame>
      <p:pic>
        <p:nvPicPr>
          <p:cNvPr id="5122" name="Picture 2" descr="Resultado de imagen para VEHICULO DIBUJO"/>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0053913" flipH="1">
            <a:off x="6233376" y="3723569"/>
            <a:ext cx="2820594" cy="234138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Imagen relacionada"/>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t="21491" b="21442"/>
          <a:stretch/>
        </p:blipFill>
        <p:spPr bwMode="auto">
          <a:xfrm rot="753283">
            <a:off x="6227605" y="1891212"/>
            <a:ext cx="2817902" cy="1608106"/>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redondeado"/>
          <p:cNvSpPr/>
          <p:nvPr/>
        </p:nvSpPr>
        <p:spPr>
          <a:xfrm>
            <a:off x="323528" y="1700808"/>
            <a:ext cx="2952328" cy="36004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El </a:t>
            </a:r>
            <a:r>
              <a:rPr lang="es-CO" b="1" dirty="0" smtClean="0">
                <a:solidFill>
                  <a:schemeClr val="tx1"/>
                </a:solidFill>
              </a:rPr>
              <a:t>58% </a:t>
            </a:r>
            <a:r>
              <a:rPr lang="es-CO" dirty="0" smtClean="0">
                <a:solidFill>
                  <a:schemeClr val="tx1"/>
                </a:solidFill>
              </a:rPr>
              <a:t>de los Funcionarios públicos de planta de la E.S.E IMSALUD «NO tienen vehículo propio», mientras que el </a:t>
            </a:r>
            <a:r>
              <a:rPr lang="es-CO" b="1" dirty="0" smtClean="0">
                <a:solidFill>
                  <a:schemeClr val="tx1"/>
                </a:solidFill>
              </a:rPr>
              <a:t>42% </a:t>
            </a:r>
            <a:r>
              <a:rPr lang="es-CO" dirty="0" smtClean="0">
                <a:solidFill>
                  <a:schemeClr val="tx1"/>
                </a:solidFill>
              </a:rPr>
              <a:t>de diferencia «Si cuentan con un vehículo propio».</a:t>
            </a:r>
            <a:endParaRPr lang="es-CO" dirty="0">
              <a:solidFill>
                <a:schemeClr val="tx1"/>
              </a:solidFill>
            </a:endParaRPr>
          </a:p>
        </p:txBody>
      </p:sp>
    </p:spTree>
    <p:extLst>
      <p:ext uri="{BB962C8B-B14F-4D97-AF65-F5344CB8AC3E}">
        <p14:creationId xmlns:p14="http://schemas.microsoft.com/office/powerpoint/2010/main" val="36607354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94263"/>
            <a:ext cx="9144000"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redondeado"/>
          <p:cNvSpPr/>
          <p:nvPr/>
        </p:nvSpPr>
        <p:spPr>
          <a:xfrm>
            <a:off x="2627784" y="173022"/>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GEOGRÁFICOS</a:t>
            </a:r>
            <a:endParaRPr lang="es-CO" sz="3200" dirty="0">
              <a:latin typeface="Aharoni" pitchFamily="2" charset="-79"/>
              <a:cs typeface="Aharoni" pitchFamily="2" charset="-79"/>
            </a:endParaRPr>
          </a:p>
        </p:txBody>
      </p:sp>
      <p:sp>
        <p:nvSpPr>
          <p:cNvPr id="2" name="1 Rectángulo"/>
          <p:cNvSpPr/>
          <p:nvPr/>
        </p:nvSpPr>
        <p:spPr>
          <a:xfrm>
            <a:off x="251520" y="4221088"/>
            <a:ext cx="8496944" cy="108012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El </a:t>
            </a:r>
            <a:r>
              <a:rPr lang="es-CO" b="1" dirty="0" smtClean="0">
                <a:solidFill>
                  <a:schemeClr val="tx1"/>
                </a:solidFill>
              </a:rPr>
              <a:t>79% </a:t>
            </a:r>
            <a:r>
              <a:rPr lang="es-CO" dirty="0" smtClean="0">
                <a:solidFill>
                  <a:schemeClr val="tx1"/>
                </a:solidFill>
              </a:rPr>
              <a:t>de los funcionarios de planta de la E.S.E IMSALUD viven en la ciudad de Cúcuta, mientras que el otro </a:t>
            </a:r>
            <a:r>
              <a:rPr lang="es-CO" b="1" dirty="0" smtClean="0">
                <a:solidFill>
                  <a:schemeClr val="tx1"/>
                </a:solidFill>
              </a:rPr>
              <a:t>21% </a:t>
            </a:r>
            <a:r>
              <a:rPr lang="es-CO" dirty="0" smtClean="0">
                <a:solidFill>
                  <a:schemeClr val="tx1"/>
                </a:solidFill>
              </a:rPr>
              <a:t>viven en municipios aledaños como: Los Patios, Villa del Rosario, Agua Clara, San Cayetano</a:t>
            </a:r>
            <a:r>
              <a:rPr lang="es-CO" dirty="0">
                <a:solidFill>
                  <a:schemeClr val="tx1"/>
                </a:solidFill>
              </a:rPr>
              <a:t> </a:t>
            </a:r>
            <a:r>
              <a:rPr lang="es-CO" dirty="0" smtClean="0">
                <a:solidFill>
                  <a:schemeClr val="tx1"/>
                </a:solidFill>
              </a:rPr>
              <a:t>y Pamplona. </a:t>
            </a:r>
            <a:endParaRPr lang="es-CO" dirty="0">
              <a:solidFill>
                <a:schemeClr val="tx1"/>
              </a:solidFill>
            </a:endParaRPr>
          </a:p>
        </p:txBody>
      </p:sp>
      <p:pic>
        <p:nvPicPr>
          <p:cNvPr id="1030" name="Picture 6" descr="Resultado de imagen para mapa dIBUJO"/>
          <p:cNvPicPr>
            <a:picLocks noChangeAspect="1" noChangeArrowheads="1"/>
          </p:cNvPicPr>
          <p:nvPr/>
        </p:nvPicPr>
        <p:blipFill rotWithShape="1">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l="10677" t="9530" r="9602" b="9448"/>
          <a:stretch/>
        </p:blipFill>
        <p:spPr bwMode="auto">
          <a:xfrm>
            <a:off x="6834357" y="664203"/>
            <a:ext cx="2309643" cy="183874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1 Gráfico"/>
          <p:cNvGraphicFramePr>
            <a:graphicFrameLocks/>
          </p:cNvGraphicFramePr>
          <p:nvPr>
            <p:extLst>
              <p:ext uri="{D42A27DB-BD31-4B8C-83A1-F6EECF244321}">
                <p14:modId xmlns:p14="http://schemas.microsoft.com/office/powerpoint/2010/main" val="2482136643"/>
              </p:ext>
            </p:extLst>
          </p:nvPr>
        </p:nvGraphicFramePr>
        <p:xfrm>
          <a:off x="341784" y="1268760"/>
          <a:ext cx="4572000" cy="29523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5 Gráfico"/>
          <p:cNvGraphicFramePr>
            <a:graphicFrameLocks/>
          </p:cNvGraphicFramePr>
          <p:nvPr>
            <p:extLst>
              <p:ext uri="{D42A27DB-BD31-4B8C-83A1-F6EECF244321}">
                <p14:modId xmlns:p14="http://schemas.microsoft.com/office/powerpoint/2010/main" val="1416707064"/>
              </p:ext>
            </p:extLst>
          </p:nvPr>
        </p:nvGraphicFramePr>
        <p:xfrm>
          <a:off x="3498038" y="1218496"/>
          <a:ext cx="4890386" cy="2858576"/>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20038107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94263"/>
            <a:ext cx="9144000"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redondeado"/>
          <p:cNvSpPr/>
          <p:nvPr/>
        </p:nvSpPr>
        <p:spPr>
          <a:xfrm>
            <a:off x="2627784" y="173022"/>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GEOGRÁFICOS</a:t>
            </a:r>
            <a:endParaRPr lang="es-CO" sz="3200" dirty="0">
              <a:latin typeface="Aharoni" pitchFamily="2" charset="-79"/>
              <a:cs typeface="Aharoni" pitchFamily="2" charset="-79"/>
            </a:endParaRPr>
          </a:p>
        </p:txBody>
      </p:sp>
      <p:graphicFrame>
        <p:nvGraphicFramePr>
          <p:cNvPr id="7" name="1 Gráfico"/>
          <p:cNvGraphicFramePr>
            <a:graphicFrameLocks/>
          </p:cNvGraphicFramePr>
          <p:nvPr>
            <p:extLst>
              <p:ext uri="{D42A27DB-BD31-4B8C-83A1-F6EECF244321}">
                <p14:modId xmlns:p14="http://schemas.microsoft.com/office/powerpoint/2010/main" val="415857937"/>
              </p:ext>
            </p:extLst>
          </p:nvPr>
        </p:nvGraphicFramePr>
        <p:xfrm>
          <a:off x="1547664" y="1431927"/>
          <a:ext cx="5976664" cy="2789161"/>
        </p:xfrm>
        <a:graphic>
          <a:graphicData uri="http://schemas.openxmlformats.org/drawingml/2006/chart">
            <c:chart xmlns:c="http://schemas.openxmlformats.org/drawingml/2006/chart" xmlns:r="http://schemas.openxmlformats.org/officeDocument/2006/relationships" r:id="rId4"/>
          </a:graphicData>
        </a:graphic>
      </p:graphicFrame>
      <p:sp>
        <p:nvSpPr>
          <p:cNvPr id="2" name="1 Rectángulo"/>
          <p:cNvSpPr/>
          <p:nvPr/>
        </p:nvSpPr>
        <p:spPr>
          <a:xfrm>
            <a:off x="251520" y="4437112"/>
            <a:ext cx="8280920"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EL </a:t>
            </a:r>
            <a:r>
              <a:rPr lang="es-CO" b="1" dirty="0" smtClean="0">
                <a:solidFill>
                  <a:schemeClr val="tx1"/>
                </a:solidFill>
              </a:rPr>
              <a:t>87% </a:t>
            </a:r>
            <a:r>
              <a:rPr lang="es-CO" dirty="0" smtClean="0">
                <a:solidFill>
                  <a:schemeClr val="tx1"/>
                </a:solidFill>
              </a:rPr>
              <a:t>de los funcionarios habitan en una vivienda tipo «Casa», mientras que el otro </a:t>
            </a:r>
            <a:r>
              <a:rPr lang="es-CO" b="1" dirty="0" smtClean="0">
                <a:solidFill>
                  <a:schemeClr val="tx1"/>
                </a:solidFill>
              </a:rPr>
              <a:t>13% </a:t>
            </a:r>
            <a:r>
              <a:rPr lang="es-CO" dirty="0" smtClean="0">
                <a:solidFill>
                  <a:schemeClr val="tx1"/>
                </a:solidFill>
              </a:rPr>
              <a:t>residen en un «Apartamento».</a:t>
            </a:r>
            <a:endParaRPr lang="es-CO" dirty="0">
              <a:solidFill>
                <a:schemeClr val="tx1"/>
              </a:solidFill>
            </a:endParaRPr>
          </a:p>
        </p:txBody>
      </p:sp>
      <p:pic>
        <p:nvPicPr>
          <p:cNvPr id="2053" name="Picture 5"/>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746" t="58215" r="53019" b="11990"/>
          <a:stretch/>
        </p:blipFill>
        <p:spPr bwMode="auto">
          <a:xfrm>
            <a:off x="539552" y="2276872"/>
            <a:ext cx="2458677" cy="17765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5" name="Picture 7" descr="Imagen relacionada"/>
          <p:cNvPicPr>
            <a:picLocks noChangeAspect="1" noChangeArrowheads="1"/>
          </p:cNvPicPr>
          <p:nvPr/>
        </p:nvPicPr>
        <p:blipFill rotWithShape="1">
          <a:blip r:embed="rId6">
            <a:clrChange>
              <a:clrFrom>
                <a:srgbClr val="FAFAFA"/>
              </a:clrFrom>
              <a:clrTo>
                <a:srgbClr val="FAFAFA">
                  <a:alpha val="0"/>
                </a:srgbClr>
              </a:clrTo>
            </a:clrChange>
            <a:extLst>
              <a:ext uri="{28A0092B-C50C-407E-A947-70E740481C1C}">
                <a14:useLocalDpi xmlns:a14="http://schemas.microsoft.com/office/drawing/2010/main" val="0"/>
              </a:ext>
            </a:extLst>
          </a:blip>
          <a:srcRect l="57199" t="54715" r="5996" b="11986"/>
          <a:stretch/>
        </p:blipFill>
        <p:spPr bwMode="auto">
          <a:xfrm>
            <a:off x="6475404" y="1397726"/>
            <a:ext cx="2194561" cy="19855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7487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55606"/>
            <a:ext cx="9145016" cy="23023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redondeado"/>
          <p:cNvSpPr/>
          <p:nvPr/>
        </p:nvSpPr>
        <p:spPr>
          <a:xfrm>
            <a:off x="3779912" y="181409"/>
            <a:ext cx="4536504"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INTRODUCCIÓN</a:t>
            </a:r>
            <a:endParaRPr lang="es-CO" sz="3400" dirty="0">
              <a:latin typeface="Aharoni" pitchFamily="2" charset="-79"/>
              <a:cs typeface="Aharoni" pitchFamily="2" charset="-79"/>
            </a:endParaRPr>
          </a:p>
        </p:txBody>
      </p:sp>
      <p:sp>
        <p:nvSpPr>
          <p:cNvPr id="3" name="2 Rectángulo"/>
          <p:cNvSpPr/>
          <p:nvPr/>
        </p:nvSpPr>
        <p:spPr>
          <a:xfrm>
            <a:off x="395536" y="1412776"/>
            <a:ext cx="8280920" cy="3600400"/>
          </a:xfrm>
          <a:prstGeom prst="rect">
            <a:avLst/>
          </a:prstGeom>
          <a:solidFill>
            <a:schemeClr val="bg1"/>
          </a:solidFill>
          <a:ln>
            <a:solidFill>
              <a:srgbClr val="F73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200" dirty="0" smtClean="0">
                <a:solidFill>
                  <a:schemeClr val="tx1"/>
                </a:solidFill>
                <a:latin typeface="Arial" pitchFamily="34" charset="0"/>
                <a:cs typeface="Arial" pitchFamily="34" charset="0"/>
              </a:rPr>
              <a:t>La oficina de Administración </a:t>
            </a:r>
            <a:r>
              <a:rPr lang="es-CO" sz="2200" dirty="0">
                <a:solidFill>
                  <a:schemeClr val="tx1"/>
                </a:solidFill>
                <a:latin typeface="Arial" pitchFamily="34" charset="0"/>
                <a:cs typeface="Arial" pitchFamily="34" charset="0"/>
              </a:rPr>
              <a:t>L</a:t>
            </a:r>
            <a:r>
              <a:rPr lang="es-CO" sz="2200" dirty="0" smtClean="0">
                <a:solidFill>
                  <a:schemeClr val="tx1"/>
                </a:solidFill>
                <a:latin typeface="Arial" pitchFamily="34" charset="0"/>
                <a:cs typeface="Arial" pitchFamily="34" charset="0"/>
              </a:rPr>
              <a:t>aboral de la E.S.E IMSALUD ejecuta el proceso de caracterización del Personal de Planta; el cual permite identificar las características, necesidades e intereses de los respectivos funcionarios. Al esclarecer dichos aspectos es posible diseñar o re diseñar planes de trabajo, políticas y programas de bienestar laboral, optimizar los recursos institucionales, mejorar los canales de detección de necesidades, elevar las competencias y la motivación de cada funcionario, así mismo lograr una participación activa y grupal frente al logro de objetivos de la entidad.   </a:t>
            </a:r>
            <a:endParaRPr lang="es-CO" sz="2200" dirty="0">
              <a:solidFill>
                <a:schemeClr val="tx1"/>
              </a:solidFill>
              <a:latin typeface="Arial" pitchFamily="34" charset="0"/>
              <a:cs typeface="Arial" pitchFamily="34" charset="0"/>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2734800" y="112088"/>
            <a:ext cx="973013" cy="1117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24250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94263"/>
            <a:ext cx="9144000" cy="196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redondeado"/>
          <p:cNvSpPr/>
          <p:nvPr/>
        </p:nvSpPr>
        <p:spPr>
          <a:xfrm>
            <a:off x="2627784" y="173022"/>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RESULTADOS</a:t>
            </a:r>
          </a:p>
          <a:p>
            <a:pPr algn="ctr"/>
            <a:r>
              <a:rPr lang="es-CO" sz="3200" dirty="0" smtClean="0">
                <a:latin typeface="Aharoni" pitchFamily="2" charset="-79"/>
                <a:cs typeface="Aharoni" pitchFamily="2" charset="-79"/>
              </a:rPr>
              <a:t>GEOGRÁFICOS</a:t>
            </a:r>
            <a:endParaRPr lang="es-CO" sz="3200" dirty="0">
              <a:latin typeface="Aharoni" pitchFamily="2" charset="-79"/>
              <a:cs typeface="Aharoni" pitchFamily="2" charset="-79"/>
            </a:endParaRPr>
          </a:p>
        </p:txBody>
      </p:sp>
      <p:graphicFrame>
        <p:nvGraphicFramePr>
          <p:cNvPr id="7" name="1 Gráfico"/>
          <p:cNvGraphicFramePr>
            <a:graphicFrameLocks/>
          </p:cNvGraphicFramePr>
          <p:nvPr>
            <p:extLst>
              <p:ext uri="{D42A27DB-BD31-4B8C-83A1-F6EECF244321}">
                <p14:modId xmlns:p14="http://schemas.microsoft.com/office/powerpoint/2010/main" val="3734097393"/>
              </p:ext>
            </p:extLst>
          </p:nvPr>
        </p:nvGraphicFramePr>
        <p:xfrm>
          <a:off x="1564946" y="840321"/>
          <a:ext cx="6200558" cy="3598088"/>
        </p:xfrm>
        <a:graphic>
          <a:graphicData uri="http://schemas.openxmlformats.org/drawingml/2006/chart">
            <c:chart xmlns:c="http://schemas.openxmlformats.org/drawingml/2006/chart" xmlns:r="http://schemas.openxmlformats.org/officeDocument/2006/relationships" r:id="rId4"/>
          </a:graphicData>
        </a:graphic>
      </p:graphicFrame>
      <p:pic>
        <p:nvPicPr>
          <p:cNvPr id="3074" name="Picture 2"/>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395536" y="1700808"/>
            <a:ext cx="2932976" cy="2304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6">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flipH="1">
            <a:off x="6372200" y="1273668"/>
            <a:ext cx="2786608" cy="2731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p:cNvSpPr/>
          <p:nvPr/>
        </p:nvSpPr>
        <p:spPr>
          <a:xfrm>
            <a:off x="395536" y="4365104"/>
            <a:ext cx="8136904" cy="10081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El </a:t>
            </a:r>
            <a:r>
              <a:rPr lang="es-CO" b="1" dirty="0" smtClean="0">
                <a:solidFill>
                  <a:schemeClr val="tx1"/>
                </a:solidFill>
              </a:rPr>
              <a:t>47% </a:t>
            </a:r>
            <a:r>
              <a:rPr lang="es-CO" dirty="0" smtClean="0">
                <a:solidFill>
                  <a:schemeClr val="tx1"/>
                </a:solidFill>
              </a:rPr>
              <a:t>de los funcionarios poseen una vivienda «Propia», el </a:t>
            </a:r>
            <a:r>
              <a:rPr lang="es-CO" b="1" dirty="0" smtClean="0">
                <a:solidFill>
                  <a:schemeClr val="tx1"/>
                </a:solidFill>
              </a:rPr>
              <a:t>33% </a:t>
            </a:r>
            <a:r>
              <a:rPr lang="es-CO" dirty="0" smtClean="0">
                <a:solidFill>
                  <a:schemeClr val="tx1"/>
                </a:solidFill>
              </a:rPr>
              <a:t>de los funcionarios residen en una vivienda de tipo «Familiar», mientras que el </a:t>
            </a:r>
            <a:r>
              <a:rPr lang="es-CO" b="1" dirty="0" smtClean="0">
                <a:solidFill>
                  <a:schemeClr val="tx1"/>
                </a:solidFill>
              </a:rPr>
              <a:t>20% </a:t>
            </a:r>
            <a:r>
              <a:rPr lang="es-CO" dirty="0" smtClean="0">
                <a:solidFill>
                  <a:schemeClr val="tx1"/>
                </a:solidFill>
              </a:rPr>
              <a:t>de los servidores habitan en una vivienda «Arrendada». </a:t>
            </a:r>
            <a:r>
              <a:rPr lang="es-CO" b="1" dirty="0" smtClean="0">
                <a:solidFill>
                  <a:schemeClr val="tx1"/>
                </a:solidFill>
              </a:rPr>
              <a:t> </a:t>
            </a:r>
            <a:endParaRPr lang="es-CO" b="1" dirty="0">
              <a:solidFill>
                <a:schemeClr val="tx1"/>
              </a:solidFill>
            </a:endParaRPr>
          </a:p>
        </p:txBody>
      </p:sp>
    </p:spTree>
    <p:extLst>
      <p:ext uri="{BB962C8B-B14F-4D97-AF65-F5344CB8AC3E}">
        <p14:creationId xmlns:p14="http://schemas.microsoft.com/office/powerpoint/2010/main" val="31684018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1 Gráfico"/>
          <p:cNvGraphicFramePr>
            <a:graphicFrameLocks/>
          </p:cNvGraphicFramePr>
          <p:nvPr>
            <p:extLst>
              <p:ext uri="{D42A27DB-BD31-4B8C-83A1-F6EECF244321}">
                <p14:modId xmlns:p14="http://schemas.microsoft.com/office/powerpoint/2010/main" val="3523060870"/>
              </p:ext>
            </p:extLst>
          </p:nvPr>
        </p:nvGraphicFramePr>
        <p:xfrm>
          <a:off x="281296" y="292007"/>
          <a:ext cx="8064896" cy="6286550"/>
        </p:xfrm>
        <a:graphic>
          <a:graphicData uri="http://schemas.openxmlformats.org/drawingml/2006/chart">
            <c:chart xmlns:c="http://schemas.openxmlformats.org/drawingml/2006/chart" xmlns:r="http://schemas.openxmlformats.org/officeDocument/2006/relationships" r:id="rId2"/>
          </a:graphicData>
        </a:graphic>
      </p:graphicFrame>
      <p:sp>
        <p:nvSpPr>
          <p:cNvPr id="5" name="4 Rectángulo redondeado"/>
          <p:cNvSpPr/>
          <p:nvPr/>
        </p:nvSpPr>
        <p:spPr>
          <a:xfrm>
            <a:off x="5394758" y="260648"/>
            <a:ext cx="3353706" cy="1152128"/>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dirty="0" smtClean="0">
                <a:latin typeface="Aharoni" pitchFamily="2" charset="-79"/>
                <a:cs typeface="Aharoni" pitchFamily="2" charset="-79"/>
              </a:rPr>
              <a:t>RESULTADOS</a:t>
            </a:r>
          </a:p>
          <a:p>
            <a:pPr algn="ctr"/>
            <a:r>
              <a:rPr lang="es-CO" sz="2800" dirty="0" smtClean="0">
                <a:latin typeface="Aharoni" pitchFamily="2" charset="-79"/>
                <a:cs typeface="Aharoni" pitchFamily="2" charset="-79"/>
              </a:rPr>
              <a:t>INTRÍNSECOS</a:t>
            </a:r>
            <a:endParaRPr lang="es-CO" sz="2800" dirty="0">
              <a:latin typeface="Aharoni" pitchFamily="2" charset="-79"/>
              <a:cs typeface="Aharoni" pitchFamily="2" charset="-79"/>
            </a:endParaRPr>
          </a:p>
        </p:txBody>
      </p:sp>
      <p:pic>
        <p:nvPicPr>
          <p:cNvPr id="6"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990"/>
          <a:stretch/>
        </p:blipFill>
        <p:spPr bwMode="auto">
          <a:xfrm>
            <a:off x="323528" y="2492896"/>
            <a:ext cx="1629749" cy="2740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7 CuadroTexto"/>
          <p:cNvSpPr txBox="1"/>
          <p:nvPr/>
        </p:nvSpPr>
        <p:spPr>
          <a:xfrm>
            <a:off x="5220072" y="1816592"/>
            <a:ext cx="3672408" cy="3416320"/>
          </a:xfrm>
          <a:prstGeom prst="rect">
            <a:avLst/>
          </a:prstGeom>
          <a:noFill/>
        </p:spPr>
        <p:txBody>
          <a:bodyPr wrap="square" rtlCol="0">
            <a:spAutoFit/>
          </a:bodyPr>
          <a:lstStyle/>
          <a:p>
            <a:pPr algn="ctr"/>
            <a:r>
              <a:rPr lang="es-CO" dirty="0" smtClean="0"/>
              <a:t>La E.S.E IMSALUD actualmente cuenta con </a:t>
            </a:r>
            <a:r>
              <a:rPr lang="es-CO" b="1" dirty="0" smtClean="0"/>
              <a:t>202</a:t>
            </a:r>
            <a:r>
              <a:rPr lang="es-CO" dirty="0" smtClean="0"/>
              <a:t> servidores públicos de planta, los cuales están distribuidos en los siguientes cargos. La mayor parte de ellos cubren el cargo de Auxiliar Área Salud (Enfermería) con un valor porcentual del </a:t>
            </a:r>
            <a:r>
              <a:rPr lang="es-CO" b="1" dirty="0" smtClean="0"/>
              <a:t>39.11% </a:t>
            </a:r>
            <a:r>
              <a:rPr lang="es-CO" dirty="0" smtClean="0"/>
              <a:t>. El cargo que ocupa el segundo lugar es el de Médico General (4 Horas) con un </a:t>
            </a:r>
            <a:r>
              <a:rPr lang="es-CO" b="1" dirty="0" smtClean="0"/>
              <a:t>8.91% </a:t>
            </a:r>
            <a:r>
              <a:rPr lang="es-CO" dirty="0" smtClean="0"/>
              <a:t>y con un valor porcentual de </a:t>
            </a:r>
            <a:r>
              <a:rPr lang="es-CO" b="1" dirty="0" smtClean="0"/>
              <a:t>7.43% </a:t>
            </a:r>
            <a:r>
              <a:rPr lang="es-CO" dirty="0" smtClean="0"/>
              <a:t>está Auxiliares de Servicios Generales .</a:t>
            </a:r>
            <a:endParaRPr lang="es-CO" dirty="0"/>
          </a:p>
        </p:txBody>
      </p:sp>
      <p:sp>
        <p:nvSpPr>
          <p:cNvPr id="2" name="1 Rectángulo"/>
          <p:cNvSpPr/>
          <p:nvPr/>
        </p:nvSpPr>
        <p:spPr>
          <a:xfrm>
            <a:off x="5220072" y="1628800"/>
            <a:ext cx="3672408" cy="381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3018428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85184"/>
            <a:ext cx="9144000" cy="1772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redondeado"/>
          <p:cNvSpPr/>
          <p:nvPr/>
        </p:nvSpPr>
        <p:spPr>
          <a:xfrm>
            <a:off x="2975410" y="247585"/>
            <a:ext cx="5472608" cy="720080"/>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RECOMENDACIONES</a:t>
            </a:r>
          </a:p>
        </p:txBody>
      </p:sp>
      <p:pic>
        <p:nvPicPr>
          <p:cNvPr id="5"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p:cNvSpPr/>
          <p:nvPr/>
        </p:nvSpPr>
        <p:spPr>
          <a:xfrm>
            <a:off x="1835696" y="1485109"/>
            <a:ext cx="6912768" cy="13681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smtClean="0">
                <a:solidFill>
                  <a:schemeClr val="tx1"/>
                </a:solidFill>
              </a:rPr>
              <a:t>Actualizar periódicamente el proceso de «Caracterización del Personal de Planta», con el propósito de mantener datos reales y confiables con relación a los servidores de la E.S.E IMSALUD.</a:t>
            </a:r>
            <a:endParaRPr lang="es-CO" sz="2000" dirty="0">
              <a:solidFill>
                <a:schemeClr val="tx1"/>
              </a:solidFill>
            </a:endParaRPr>
          </a:p>
        </p:txBody>
      </p:sp>
      <p:sp>
        <p:nvSpPr>
          <p:cNvPr id="8" name="7 Rectángulo"/>
          <p:cNvSpPr/>
          <p:nvPr/>
        </p:nvSpPr>
        <p:spPr>
          <a:xfrm>
            <a:off x="1836345" y="3389325"/>
            <a:ext cx="6912768"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smtClean="0">
                <a:solidFill>
                  <a:schemeClr val="tx1"/>
                </a:solidFill>
              </a:rPr>
              <a:t>Teniendo en cuenta que el 53% de los funcionarios de la entidad no poseen una vivienda propia, se recomienda orientarlos hacia los programas de vivienda ofrecidos por el Estado. (Alcaldía, Cajas de Compensación Familiar, Fondo Nacional de Vivienda, entre otros.</a:t>
            </a:r>
            <a:endParaRPr lang="es-CO" sz="2000" dirty="0">
              <a:solidFill>
                <a:schemeClr val="tx1"/>
              </a:solidFill>
            </a:endParaRPr>
          </a:p>
        </p:txBody>
      </p:sp>
      <p:pic>
        <p:nvPicPr>
          <p:cNvPr id="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71" y="1700808"/>
            <a:ext cx="1728192" cy="3001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79776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85184"/>
            <a:ext cx="9144000" cy="1772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Rectángulo redondeado"/>
          <p:cNvSpPr/>
          <p:nvPr/>
        </p:nvSpPr>
        <p:spPr>
          <a:xfrm>
            <a:off x="2975410" y="247585"/>
            <a:ext cx="5472608" cy="720080"/>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dirty="0" smtClean="0">
                <a:latin typeface="Aharoni" pitchFamily="2" charset="-79"/>
                <a:cs typeface="Aharoni" pitchFamily="2" charset="-79"/>
              </a:rPr>
              <a:t>RECOMENDACIONES</a:t>
            </a:r>
          </a:p>
        </p:txBody>
      </p:sp>
      <p:pic>
        <p:nvPicPr>
          <p:cNvPr id="5"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8" name="7 Rectángulo"/>
          <p:cNvSpPr/>
          <p:nvPr/>
        </p:nvSpPr>
        <p:spPr>
          <a:xfrm>
            <a:off x="359532" y="3140968"/>
            <a:ext cx="6876764" cy="15841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smtClean="0">
                <a:solidFill>
                  <a:schemeClr val="tx1"/>
                </a:solidFill>
              </a:rPr>
              <a:t>Informar a los servidores públicos acerca de los subsidios e incentivos ofertados por las Cajas de Compensación Familiar, los cuales están direccionados hacia las personas de escasos recursos económicos.  </a:t>
            </a:r>
            <a:endParaRPr lang="es-CO" sz="2000" dirty="0">
              <a:solidFill>
                <a:schemeClr val="tx1"/>
              </a:solidFill>
            </a:endParaRPr>
          </a:p>
        </p:txBody>
      </p:sp>
      <p:sp>
        <p:nvSpPr>
          <p:cNvPr id="9" name="8 Rectángulo"/>
          <p:cNvSpPr/>
          <p:nvPr/>
        </p:nvSpPr>
        <p:spPr>
          <a:xfrm>
            <a:off x="359532" y="1556792"/>
            <a:ext cx="6876764" cy="129614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smtClean="0">
                <a:solidFill>
                  <a:schemeClr val="tx1"/>
                </a:solidFill>
              </a:rPr>
              <a:t>Incentivar a los (14) funcionarios públicos de planta que se encuentran en un nivel educativo Básico y Medio, para que continúen con sus estudios de educación superior.</a:t>
            </a:r>
            <a:endParaRPr lang="es-CO" sz="2000" dirty="0">
              <a:solidFill>
                <a:schemeClr val="tx1"/>
              </a:solidFill>
            </a:endParaRPr>
          </a:p>
        </p:txBody>
      </p:sp>
      <p:pic>
        <p:nvPicPr>
          <p:cNvPr id="1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8990"/>
          <a:stretch/>
        </p:blipFill>
        <p:spPr bwMode="auto">
          <a:xfrm>
            <a:off x="7236296" y="1588800"/>
            <a:ext cx="1873464" cy="314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829629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25144"/>
            <a:ext cx="9144000" cy="21328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687"/>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redondeado"/>
          <p:cNvSpPr/>
          <p:nvPr/>
        </p:nvSpPr>
        <p:spPr>
          <a:xfrm>
            <a:off x="2975410" y="247585"/>
            <a:ext cx="5472608" cy="720080"/>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dirty="0" smtClean="0">
                <a:latin typeface="Aharoni" pitchFamily="2" charset="-79"/>
                <a:cs typeface="Aharoni" pitchFamily="2" charset="-79"/>
              </a:rPr>
              <a:t>BIBLIOGRAFÍA</a:t>
            </a:r>
          </a:p>
        </p:txBody>
      </p:sp>
      <p:sp>
        <p:nvSpPr>
          <p:cNvPr id="7" name="6 Rectángulo"/>
          <p:cNvSpPr/>
          <p:nvPr/>
        </p:nvSpPr>
        <p:spPr>
          <a:xfrm>
            <a:off x="467544" y="1503390"/>
            <a:ext cx="7560840" cy="400110"/>
          </a:xfrm>
          <a:prstGeom prst="rect">
            <a:avLst/>
          </a:prstGeom>
        </p:spPr>
        <p:txBody>
          <a:bodyPr wrap="square">
            <a:spAutoFit/>
          </a:bodyPr>
          <a:lstStyle/>
          <a:p>
            <a:r>
              <a:rPr lang="es-CO" sz="2000" dirty="0"/>
              <a:t>https://www.minsalud.gov.co/proteccionsocial/Paginas/cicloVida.aspx</a:t>
            </a:r>
          </a:p>
        </p:txBody>
      </p:sp>
      <p:sp>
        <p:nvSpPr>
          <p:cNvPr id="8" name="7 Rectángulo"/>
          <p:cNvSpPr/>
          <p:nvPr/>
        </p:nvSpPr>
        <p:spPr>
          <a:xfrm>
            <a:off x="504186" y="2057765"/>
            <a:ext cx="7848872" cy="646331"/>
          </a:xfrm>
          <a:prstGeom prst="rect">
            <a:avLst/>
          </a:prstGeom>
        </p:spPr>
        <p:txBody>
          <a:bodyPr wrap="square">
            <a:spAutoFit/>
          </a:bodyPr>
          <a:lstStyle/>
          <a:p>
            <a:r>
              <a:rPr lang="es-CO" dirty="0"/>
              <a:t>www.minsalud.gov.co/Documentacion-GEL/GELCaracterizacionDeUsuarios/Guia_Caracterizacion_Usuarios.pdf</a:t>
            </a:r>
          </a:p>
        </p:txBody>
      </p:sp>
      <p:sp>
        <p:nvSpPr>
          <p:cNvPr id="9" name="8 Rectángulo"/>
          <p:cNvSpPr/>
          <p:nvPr/>
        </p:nvSpPr>
        <p:spPr>
          <a:xfrm>
            <a:off x="467544" y="2967333"/>
            <a:ext cx="8136904" cy="646331"/>
          </a:xfrm>
          <a:prstGeom prst="rect">
            <a:avLst/>
          </a:prstGeom>
        </p:spPr>
        <p:txBody>
          <a:bodyPr wrap="square">
            <a:spAutoFit/>
          </a:bodyPr>
          <a:lstStyle/>
          <a:p>
            <a:r>
              <a:rPr lang="es-CO" dirty="0"/>
              <a:t>SECRETARIA DE TRANSPARENCIA. Guía de caracterización de ciudadanos, usuarios e</a:t>
            </a:r>
          </a:p>
          <a:p>
            <a:r>
              <a:rPr lang="es-CO" dirty="0"/>
              <a:t>interesados. 2015.</a:t>
            </a:r>
          </a:p>
        </p:txBody>
      </p:sp>
      <p:sp>
        <p:nvSpPr>
          <p:cNvPr id="10" name="9 Rectángulo"/>
          <p:cNvSpPr/>
          <p:nvPr/>
        </p:nvSpPr>
        <p:spPr>
          <a:xfrm>
            <a:off x="504186" y="3774605"/>
            <a:ext cx="8093050" cy="646331"/>
          </a:xfrm>
          <a:prstGeom prst="rect">
            <a:avLst/>
          </a:prstGeom>
        </p:spPr>
        <p:txBody>
          <a:bodyPr wrap="square">
            <a:spAutoFit/>
          </a:bodyPr>
          <a:lstStyle/>
          <a:p>
            <a:r>
              <a:rPr lang="es-CO" dirty="0"/>
              <a:t>https://www.dane.gov.co/files/geoestadistica/Preguntas_frecuentes_estratificacion.pdf</a:t>
            </a:r>
          </a:p>
        </p:txBody>
      </p:sp>
    </p:spTree>
    <p:extLst>
      <p:ext uri="{BB962C8B-B14F-4D97-AF65-F5344CB8AC3E}">
        <p14:creationId xmlns:p14="http://schemas.microsoft.com/office/powerpoint/2010/main" val="23131617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69160"/>
            <a:ext cx="9145016" cy="198883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redondeado"/>
          <p:cNvSpPr/>
          <p:nvPr/>
        </p:nvSpPr>
        <p:spPr>
          <a:xfrm>
            <a:off x="2997019" y="332656"/>
            <a:ext cx="4536504"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ALCANCE</a:t>
            </a:r>
            <a:endParaRPr lang="es-CO" sz="3400" dirty="0">
              <a:latin typeface="Aharoni" pitchFamily="2" charset="-79"/>
              <a:cs typeface="Aharoni" pitchFamily="2" charset="-79"/>
            </a:endParaRPr>
          </a:p>
        </p:txBody>
      </p:sp>
      <p:pic>
        <p:nvPicPr>
          <p:cNvPr id="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7602107" y="263744"/>
            <a:ext cx="973013" cy="1117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6 Rectángulo"/>
          <p:cNvSpPr/>
          <p:nvPr/>
        </p:nvSpPr>
        <p:spPr>
          <a:xfrm>
            <a:off x="554326" y="1556792"/>
            <a:ext cx="8064896" cy="954071"/>
          </a:xfrm>
          <a:prstGeom prst="rect">
            <a:avLst/>
          </a:prstGeom>
          <a:solidFill>
            <a:schemeClr val="bg1"/>
          </a:solidFill>
          <a:ln>
            <a:solidFill>
              <a:srgbClr val="F73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dirty="0" smtClean="0">
                <a:solidFill>
                  <a:schemeClr val="tx1"/>
                </a:solidFill>
                <a:latin typeface="Arial" pitchFamily="34" charset="0"/>
                <a:cs typeface="Arial" pitchFamily="34" charset="0"/>
              </a:rPr>
              <a:t>Funcionarios de planta de la Empresa Social del </a:t>
            </a:r>
            <a:r>
              <a:rPr lang="es-CO" sz="2000" smtClean="0">
                <a:solidFill>
                  <a:schemeClr val="tx1"/>
                </a:solidFill>
                <a:latin typeface="Arial" pitchFamily="34" charset="0"/>
                <a:cs typeface="Arial" pitchFamily="34" charset="0"/>
              </a:rPr>
              <a:t>Estado IMSALUD</a:t>
            </a:r>
            <a:r>
              <a:rPr lang="es-CO" sz="2000" dirty="0" smtClean="0">
                <a:solidFill>
                  <a:schemeClr val="tx1"/>
                </a:solidFill>
                <a:latin typeface="Arial" pitchFamily="34" charset="0"/>
                <a:cs typeface="Arial" pitchFamily="34" charset="0"/>
              </a:rPr>
              <a:t>.</a:t>
            </a:r>
          </a:p>
        </p:txBody>
      </p:sp>
      <p:pic>
        <p:nvPicPr>
          <p:cNvPr id="2050"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t="27068" b="22698"/>
          <a:stretch/>
        </p:blipFill>
        <p:spPr bwMode="auto">
          <a:xfrm>
            <a:off x="827584" y="3914323"/>
            <a:ext cx="3156824" cy="1484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rotWithShape="1">
          <a:blip r:embed="rId6">
            <a:extLst>
              <a:ext uri="{28A0092B-C50C-407E-A947-70E740481C1C}">
                <a14:useLocalDpi xmlns:a14="http://schemas.microsoft.com/office/drawing/2010/main" val="0"/>
              </a:ext>
            </a:extLst>
          </a:blip>
          <a:srcRect b="23268"/>
          <a:stretch/>
        </p:blipFill>
        <p:spPr bwMode="auto">
          <a:xfrm>
            <a:off x="2559979" y="2320416"/>
            <a:ext cx="4053590" cy="158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60032" y="3914323"/>
            <a:ext cx="2859538" cy="1500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652935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555606"/>
            <a:ext cx="9145016" cy="230239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redondeado"/>
          <p:cNvSpPr/>
          <p:nvPr/>
        </p:nvSpPr>
        <p:spPr>
          <a:xfrm>
            <a:off x="3923928" y="181274"/>
            <a:ext cx="4536504"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OBJETIVOS</a:t>
            </a:r>
            <a:endParaRPr lang="es-CO" sz="3400" dirty="0">
              <a:latin typeface="Aharoni" pitchFamily="2" charset="-79"/>
              <a:cs typeface="Aharoni" pitchFamily="2" charset="-79"/>
            </a:endParaRPr>
          </a:p>
        </p:txBody>
      </p:sp>
      <p:pic>
        <p:nvPicPr>
          <p:cNvPr id="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6200000">
            <a:off x="2878816" y="121650"/>
            <a:ext cx="973013" cy="1117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395536" y="1268760"/>
            <a:ext cx="8064896" cy="1368152"/>
          </a:xfrm>
          <a:prstGeom prst="rect">
            <a:avLst/>
          </a:prstGeom>
          <a:solidFill>
            <a:schemeClr val="bg1"/>
          </a:solidFill>
          <a:ln>
            <a:solidFill>
              <a:srgbClr val="F73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2000" b="1" dirty="0" smtClean="0">
                <a:solidFill>
                  <a:schemeClr val="tx1"/>
                </a:solidFill>
                <a:latin typeface="Arial" pitchFamily="34" charset="0"/>
                <a:cs typeface="Arial" pitchFamily="34" charset="0"/>
              </a:rPr>
              <a:t>OBJETIVO GENERAL</a:t>
            </a:r>
          </a:p>
          <a:p>
            <a:endParaRPr lang="es-CO" sz="2000" dirty="0" smtClean="0">
              <a:solidFill>
                <a:schemeClr val="tx1"/>
              </a:solidFill>
              <a:latin typeface="Arial" pitchFamily="34" charset="0"/>
              <a:cs typeface="Arial" pitchFamily="34" charset="0"/>
            </a:endParaRPr>
          </a:p>
          <a:p>
            <a:r>
              <a:rPr lang="es-CO" sz="2000" dirty="0" smtClean="0">
                <a:solidFill>
                  <a:schemeClr val="tx1"/>
                </a:solidFill>
                <a:latin typeface="Arial" pitchFamily="34" charset="0"/>
                <a:cs typeface="Arial" pitchFamily="34" charset="0"/>
              </a:rPr>
              <a:t>Identificar </a:t>
            </a:r>
            <a:r>
              <a:rPr lang="es-CO" sz="2000" dirty="0">
                <a:solidFill>
                  <a:schemeClr val="tx1"/>
                </a:solidFill>
                <a:latin typeface="Arial" pitchFamily="34" charset="0"/>
                <a:cs typeface="Arial" pitchFamily="34" charset="0"/>
              </a:rPr>
              <a:t>las características, necesidades e intereses </a:t>
            </a:r>
            <a:r>
              <a:rPr lang="es-CO" sz="2000" dirty="0" smtClean="0">
                <a:solidFill>
                  <a:schemeClr val="tx1"/>
                </a:solidFill>
                <a:latin typeface="Arial" pitchFamily="34" charset="0"/>
                <a:cs typeface="Arial" pitchFamily="34" charset="0"/>
              </a:rPr>
              <a:t>de los funcionarios de planta de la E.S.E IMSALUD.</a:t>
            </a:r>
            <a:endParaRPr lang="es-CO" sz="2000" dirty="0">
              <a:solidFill>
                <a:schemeClr val="tx1"/>
              </a:solidFill>
              <a:latin typeface="Arial" pitchFamily="34" charset="0"/>
              <a:cs typeface="Arial" pitchFamily="34" charset="0"/>
            </a:endParaRPr>
          </a:p>
        </p:txBody>
      </p:sp>
      <p:sp>
        <p:nvSpPr>
          <p:cNvPr id="7" name="6 Rectángulo"/>
          <p:cNvSpPr/>
          <p:nvPr/>
        </p:nvSpPr>
        <p:spPr>
          <a:xfrm>
            <a:off x="395535" y="2780928"/>
            <a:ext cx="8064897" cy="2376264"/>
          </a:xfrm>
          <a:prstGeom prst="rect">
            <a:avLst/>
          </a:prstGeom>
          <a:solidFill>
            <a:schemeClr val="bg1"/>
          </a:solidFill>
          <a:ln>
            <a:solidFill>
              <a:srgbClr val="F73F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sz="2000" b="1" dirty="0" smtClean="0">
                <a:solidFill>
                  <a:schemeClr val="tx1"/>
                </a:solidFill>
                <a:latin typeface="Arial" pitchFamily="34" charset="0"/>
                <a:cs typeface="Arial" pitchFamily="34" charset="0"/>
              </a:rPr>
              <a:t>OBJETIVOS ESPECÍFICOS</a:t>
            </a:r>
          </a:p>
          <a:p>
            <a:endParaRPr lang="es-CO" sz="2200" b="1" dirty="0" smtClean="0">
              <a:solidFill>
                <a:schemeClr val="tx1"/>
              </a:solidFill>
              <a:latin typeface="Arial" pitchFamily="34" charset="0"/>
              <a:cs typeface="Arial" pitchFamily="34" charset="0"/>
            </a:endParaRPr>
          </a:p>
          <a:p>
            <a:pPr marL="342900" indent="-342900">
              <a:buFontTx/>
              <a:buChar char="-"/>
            </a:pPr>
            <a:r>
              <a:rPr lang="es-CO" sz="2000" dirty="0" smtClean="0">
                <a:solidFill>
                  <a:schemeClr val="tx1"/>
                </a:solidFill>
                <a:latin typeface="Arial" pitchFamily="34" charset="0"/>
                <a:cs typeface="Arial" pitchFamily="34" charset="0"/>
              </a:rPr>
              <a:t>Diseñar </a:t>
            </a:r>
            <a:r>
              <a:rPr lang="es-CO" sz="2000" dirty="0">
                <a:solidFill>
                  <a:schemeClr val="tx1"/>
                </a:solidFill>
                <a:latin typeface="Arial" pitchFamily="34" charset="0"/>
                <a:cs typeface="Arial" pitchFamily="34" charset="0"/>
              </a:rPr>
              <a:t>o re diseñar planes de trabajo, políticas y programas de bienestar </a:t>
            </a:r>
            <a:r>
              <a:rPr lang="es-CO" sz="2000" dirty="0" smtClean="0">
                <a:solidFill>
                  <a:schemeClr val="tx1"/>
                </a:solidFill>
                <a:latin typeface="Arial" pitchFamily="34" charset="0"/>
                <a:cs typeface="Arial" pitchFamily="34" charset="0"/>
              </a:rPr>
              <a:t>laboral.</a:t>
            </a:r>
          </a:p>
          <a:p>
            <a:pPr marL="342900" indent="-342900">
              <a:buFontTx/>
              <a:buChar char="-"/>
            </a:pPr>
            <a:r>
              <a:rPr lang="es-CO" sz="2000" dirty="0" smtClean="0">
                <a:solidFill>
                  <a:schemeClr val="tx1"/>
                </a:solidFill>
                <a:latin typeface="Arial" pitchFamily="34" charset="0"/>
                <a:cs typeface="Arial" pitchFamily="34" charset="0"/>
              </a:rPr>
              <a:t>Optimizar </a:t>
            </a:r>
            <a:r>
              <a:rPr lang="es-CO" sz="2000" dirty="0">
                <a:solidFill>
                  <a:schemeClr val="tx1"/>
                </a:solidFill>
                <a:latin typeface="Arial" pitchFamily="34" charset="0"/>
                <a:cs typeface="Arial" pitchFamily="34" charset="0"/>
              </a:rPr>
              <a:t>los recursos </a:t>
            </a:r>
            <a:r>
              <a:rPr lang="es-CO" sz="2000" dirty="0" smtClean="0">
                <a:solidFill>
                  <a:schemeClr val="tx1"/>
                </a:solidFill>
                <a:latin typeface="Arial" pitchFamily="34" charset="0"/>
                <a:cs typeface="Arial" pitchFamily="34" charset="0"/>
              </a:rPr>
              <a:t>institucionales.</a:t>
            </a:r>
          </a:p>
          <a:p>
            <a:pPr marL="342900" indent="-342900">
              <a:buFontTx/>
              <a:buChar char="-"/>
            </a:pPr>
            <a:r>
              <a:rPr lang="es-CO" sz="2000" dirty="0">
                <a:solidFill>
                  <a:schemeClr val="tx1"/>
                </a:solidFill>
                <a:latin typeface="Arial" pitchFamily="34" charset="0"/>
                <a:cs typeface="Arial" pitchFamily="34" charset="0"/>
              </a:rPr>
              <a:t>L</a:t>
            </a:r>
            <a:r>
              <a:rPr lang="es-CO" sz="2000" dirty="0" smtClean="0">
                <a:solidFill>
                  <a:schemeClr val="tx1"/>
                </a:solidFill>
                <a:latin typeface="Arial" pitchFamily="34" charset="0"/>
                <a:cs typeface="Arial" pitchFamily="34" charset="0"/>
              </a:rPr>
              <a:t>ograr </a:t>
            </a:r>
            <a:r>
              <a:rPr lang="es-CO" sz="2000" dirty="0">
                <a:solidFill>
                  <a:schemeClr val="tx1"/>
                </a:solidFill>
                <a:latin typeface="Arial" pitchFamily="34" charset="0"/>
                <a:cs typeface="Arial" pitchFamily="34" charset="0"/>
              </a:rPr>
              <a:t>una participación activa y grupal frente al logro de objetivos de la entidad. </a:t>
            </a:r>
            <a:endParaRPr lang="es-CO" sz="2000"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18840303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229200"/>
            <a:ext cx="9145016" cy="1628799"/>
          </a:xfrm>
          <a:prstGeom prst="rect">
            <a:avLst/>
          </a:prstGeom>
          <a:noFill/>
          <a:extLst>
            <a:ext uri="{909E8E84-426E-40DD-AFC4-6F175D3DCCD1}">
              <a14:hiddenFill xmlns:a14="http://schemas.microsoft.com/office/drawing/2010/main">
                <a:solidFill>
                  <a:srgbClr val="FFFFFF"/>
                </a:solidFill>
              </a14:hiddenFill>
            </a:ext>
          </a:extLst>
        </p:spPr>
      </p:pic>
      <p:sp>
        <p:nvSpPr>
          <p:cNvPr id="4" name="3 Rectángulo redondeado"/>
          <p:cNvSpPr/>
          <p:nvPr/>
        </p:nvSpPr>
        <p:spPr>
          <a:xfrm>
            <a:off x="2377992" y="173025"/>
            <a:ext cx="4536504"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VARIABLES</a:t>
            </a:r>
            <a:endParaRPr lang="es-CO" sz="3400" dirty="0">
              <a:latin typeface="Aharoni" pitchFamily="2" charset="-79"/>
              <a:cs typeface="Aharoni" pitchFamily="2" charset="-79"/>
            </a:endParaRPr>
          </a:p>
        </p:txBody>
      </p:sp>
      <p:pic>
        <p:nvPicPr>
          <p:cNvPr id="1026" name="Picture 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92331" y="1268759"/>
            <a:ext cx="1513429" cy="852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redondeado"/>
          <p:cNvSpPr/>
          <p:nvPr/>
        </p:nvSpPr>
        <p:spPr>
          <a:xfrm>
            <a:off x="3659071" y="2121649"/>
            <a:ext cx="1826874" cy="40963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DEMOGRÁFICAS</a:t>
            </a:r>
            <a:endParaRPr lang="es-CO" dirty="0">
              <a:solidFill>
                <a:schemeClr val="tx1"/>
              </a:solidFill>
            </a:endParaRPr>
          </a:p>
        </p:txBody>
      </p:sp>
      <p:sp>
        <p:nvSpPr>
          <p:cNvPr id="3" name="2 Rectángulo"/>
          <p:cNvSpPr/>
          <p:nvPr/>
        </p:nvSpPr>
        <p:spPr>
          <a:xfrm>
            <a:off x="2843182" y="2694382"/>
            <a:ext cx="3606124" cy="330324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s-CO" dirty="0" smtClean="0">
                <a:solidFill>
                  <a:schemeClr val="tx1"/>
                </a:solidFill>
              </a:rPr>
              <a:t>Edad</a:t>
            </a:r>
          </a:p>
          <a:p>
            <a:pPr marL="285750" indent="-285750">
              <a:buFontTx/>
              <a:buChar char="-"/>
            </a:pPr>
            <a:r>
              <a:rPr lang="es-CO" dirty="0" smtClean="0">
                <a:solidFill>
                  <a:schemeClr val="tx1"/>
                </a:solidFill>
              </a:rPr>
              <a:t>Género</a:t>
            </a:r>
          </a:p>
          <a:p>
            <a:pPr marL="285750" indent="-285750">
              <a:buFontTx/>
              <a:buChar char="-"/>
            </a:pPr>
            <a:r>
              <a:rPr lang="es-CO" dirty="0" smtClean="0">
                <a:solidFill>
                  <a:schemeClr val="tx1"/>
                </a:solidFill>
              </a:rPr>
              <a:t>Estado civil</a:t>
            </a:r>
          </a:p>
          <a:p>
            <a:pPr marL="285750" indent="-285750">
              <a:buFontTx/>
              <a:buChar char="-"/>
            </a:pPr>
            <a:r>
              <a:rPr lang="es-CO" dirty="0" smtClean="0">
                <a:solidFill>
                  <a:schemeClr val="tx1"/>
                </a:solidFill>
              </a:rPr>
              <a:t>Estrato socioeconómico</a:t>
            </a:r>
          </a:p>
          <a:p>
            <a:pPr marL="285750" indent="-285750">
              <a:buFontTx/>
              <a:buChar char="-"/>
            </a:pPr>
            <a:r>
              <a:rPr lang="es-CO" dirty="0" smtClean="0">
                <a:solidFill>
                  <a:schemeClr val="tx1"/>
                </a:solidFill>
              </a:rPr>
              <a:t>Nivel de escolaridad</a:t>
            </a:r>
          </a:p>
          <a:p>
            <a:pPr marL="285750" indent="-285750">
              <a:buFontTx/>
              <a:buChar char="-"/>
            </a:pPr>
            <a:r>
              <a:rPr lang="es-CO" dirty="0" smtClean="0">
                <a:solidFill>
                  <a:schemeClr val="tx1"/>
                </a:solidFill>
              </a:rPr>
              <a:t>Número de hijos </a:t>
            </a:r>
          </a:p>
          <a:p>
            <a:pPr marL="285750" indent="-285750">
              <a:buFontTx/>
              <a:buChar char="-"/>
            </a:pPr>
            <a:r>
              <a:rPr lang="es-CO" dirty="0" smtClean="0">
                <a:solidFill>
                  <a:schemeClr val="tx1"/>
                </a:solidFill>
              </a:rPr>
              <a:t>Madre o Padre cabeza de familia</a:t>
            </a:r>
          </a:p>
          <a:p>
            <a:pPr marL="285750" indent="-285750">
              <a:buFontTx/>
              <a:buChar char="-"/>
            </a:pPr>
            <a:r>
              <a:rPr lang="es-CO" dirty="0" smtClean="0">
                <a:solidFill>
                  <a:schemeClr val="tx1"/>
                </a:solidFill>
              </a:rPr>
              <a:t>Discapacidad </a:t>
            </a:r>
          </a:p>
          <a:p>
            <a:pPr marL="285750" indent="-285750">
              <a:buFontTx/>
              <a:buChar char="-"/>
            </a:pPr>
            <a:r>
              <a:rPr lang="es-CO" dirty="0" smtClean="0">
                <a:solidFill>
                  <a:schemeClr val="tx1"/>
                </a:solidFill>
              </a:rPr>
              <a:t>Raza </a:t>
            </a:r>
          </a:p>
          <a:p>
            <a:pPr marL="285750" indent="-285750">
              <a:buFontTx/>
              <a:buChar char="-"/>
            </a:pPr>
            <a:r>
              <a:rPr lang="es-CO" dirty="0" smtClean="0">
                <a:solidFill>
                  <a:schemeClr val="tx1"/>
                </a:solidFill>
              </a:rPr>
              <a:t>Tipo de sangre</a:t>
            </a:r>
          </a:p>
          <a:p>
            <a:pPr marL="285750" indent="-285750">
              <a:buFontTx/>
              <a:buChar char="-"/>
            </a:pPr>
            <a:r>
              <a:rPr lang="es-CO" dirty="0" smtClean="0">
                <a:solidFill>
                  <a:schemeClr val="tx1"/>
                </a:solidFill>
              </a:rPr>
              <a:t>Tenencia de vehículo</a:t>
            </a:r>
          </a:p>
          <a:p>
            <a:pPr marL="285750" indent="-285750">
              <a:buFontTx/>
              <a:buChar char="-"/>
            </a:pPr>
            <a:endParaRPr lang="es-CO" dirty="0"/>
          </a:p>
        </p:txBody>
      </p:sp>
      <p:sp>
        <p:nvSpPr>
          <p:cNvPr id="11" name="10 Rectángulo redondeado"/>
          <p:cNvSpPr/>
          <p:nvPr/>
        </p:nvSpPr>
        <p:spPr>
          <a:xfrm>
            <a:off x="395536" y="1721834"/>
            <a:ext cx="1826874" cy="40963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GEOGRÁFICAS</a:t>
            </a:r>
            <a:r>
              <a:rPr lang="es-CO" dirty="0" smtClean="0"/>
              <a:t> </a:t>
            </a:r>
            <a:endParaRPr lang="es-CO" dirty="0"/>
          </a:p>
        </p:txBody>
      </p:sp>
      <p:sp>
        <p:nvSpPr>
          <p:cNvPr id="12" name="11 Rectángulo redondeado"/>
          <p:cNvSpPr/>
          <p:nvPr/>
        </p:nvSpPr>
        <p:spPr>
          <a:xfrm>
            <a:off x="6932887" y="1721833"/>
            <a:ext cx="1826874" cy="409635"/>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INTRÍNSECAS</a:t>
            </a:r>
            <a:r>
              <a:rPr lang="es-CO" dirty="0" smtClean="0"/>
              <a:t> </a:t>
            </a:r>
            <a:endParaRPr lang="es-CO" dirty="0"/>
          </a:p>
        </p:txBody>
      </p:sp>
      <p:sp>
        <p:nvSpPr>
          <p:cNvPr id="13" name="12 Rectángulo"/>
          <p:cNvSpPr/>
          <p:nvPr/>
        </p:nvSpPr>
        <p:spPr>
          <a:xfrm>
            <a:off x="179512" y="2326466"/>
            <a:ext cx="2448272" cy="18226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r>
              <a:rPr lang="es-CO" dirty="0" smtClean="0">
                <a:solidFill>
                  <a:schemeClr val="tx1"/>
                </a:solidFill>
              </a:rPr>
              <a:t>Lugar de nacimiento</a:t>
            </a:r>
          </a:p>
          <a:p>
            <a:pPr marL="285750" indent="-285750">
              <a:buFontTx/>
              <a:buChar char="-"/>
            </a:pPr>
            <a:r>
              <a:rPr lang="es-CO" dirty="0" smtClean="0">
                <a:solidFill>
                  <a:schemeClr val="tx1"/>
                </a:solidFill>
              </a:rPr>
              <a:t>Lugar de residencia</a:t>
            </a:r>
          </a:p>
          <a:p>
            <a:pPr marL="285750" indent="-285750">
              <a:buFontTx/>
              <a:buChar char="-"/>
            </a:pPr>
            <a:r>
              <a:rPr lang="es-CO" dirty="0" smtClean="0">
                <a:solidFill>
                  <a:schemeClr val="tx1"/>
                </a:solidFill>
              </a:rPr>
              <a:t>Tipo de vivienda</a:t>
            </a:r>
          </a:p>
          <a:p>
            <a:pPr marL="285750" indent="-285750">
              <a:buFontTx/>
              <a:buChar char="-"/>
            </a:pPr>
            <a:r>
              <a:rPr lang="es-CO" dirty="0" smtClean="0">
                <a:solidFill>
                  <a:schemeClr val="tx1"/>
                </a:solidFill>
              </a:rPr>
              <a:t>Tenencia de vivienda</a:t>
            </a:r>
          </a:p>
        </p:txBody>
      </p:sp>
      <p:sp>
        <p:nvSpPr>
          <p:cNvPr id="14" name="13 Rectángulo"/>
          <p:cNvSpPr/>
          <p:nvPr/>
        </p:nvSpPr>
        <p:spPr>
          <a:xfrm>
            <a:off x="6733290" y="2326466"/>
            <a:ext cx="2238916" cy="11025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CO" dirty="0" smtClean="0">
                <a:solidFill>
                  <a:schemeClr val="tx1"/>
                </a:solidFill>
              </a:rPr>
              <a:t>- Profesión u oficio</a:t>
            </a:r>
            <a:endParaRPr lang="es-CO" dirty="0">
              <a:solidFill>
                <a:schemeClr val="tx1"/>
              </a:solidFill>
            </a:endParaRPr>
          </a:p>
        </p:txBody>
      </p:sp>
      <p:pic>
        <p:nvPicPr>
          <p:cNvPr id="1030" name="Picture 6" descr="Imagen relacionad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8179" y="4203225"/>
            <a:ext cx="2389487" cy="12958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17354" r="13747"/>
          <a:stretch/>
        </p:blipFill>
        <p:spPr bwMode="auto">
          <a:xfrm>
            <a:off x="6911514" y="3429000"/>
            <a:ext cx="1996754" cy="20700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017" y="173025"/>
            <a:ext cx="1983687" cy="9084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48027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46"/>
            <a:ext cx="9144000" cy="6858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4 Conector recto de flecha"/>
          <p:cNvCxnSpPr/>
          <p:nvPr/>
        </p:nvCxnSpPr>
        <p:spPr>
          <a:xfrm flipV="1">
            <a:off x="2267744" y="2708920"/>
            <a:ext cx="0" cy="9361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flipV="1">
            <a:off x="3923928" y="1988840"/>
            <a:ext cx="0" cy="145861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8 Conector recto de flecha"/>
          <p:cNvCxnSpPr/>
          <p:nvPr/>
        </p:nvCxnSpPr>
        <p:spPr>
          <a:xfrm flipV="1">
            <a:off x="5724128" y="1421549"/>
            <a:ext cx="0" cy="17554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9 Conector recto de flecha"/>
          <p:cNvCxnSpPr/>
          <p:nvPr/>
        </p:nvCxnSpPr>
        <p:spPr>
          <a:xfrm flipV="1">
            <a:off x="6876256" y="2718149"/>
            <a:ext cx="0" cy="108934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 name="7 Rectángulo redondeado"/>
          <p:cNvSpPr/>
          <p:nvPr/>
        </p:nvSpPr>
        <p:spPr>
          <a:xfrm>
            <a:off x="1547664" y="2299260"/>
            <a:ext cx="1584176" cy="4188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smtClean="0"/>
              <a:t>Población</a:t>
            </a:r>
            <a:r>
              <a:rPr lang="es-CO" dirty="0" smtClean="0"/>
              <a:t> </a:t>
            </a:r>
            <a:endParaRPr lang="es-CO" dirty="0"/>
          </a:p>
        </p:txBody>
      </p:sp>
      <p:sp>
        <p:nvSpPr>
          <p:cNvPr id="12" name="11 Rectángulo redondeado"/>
          <p:cNvSpPr/>
          <p:nvPr/>
        </p:nvSpPr>
        <p:spPr>
          <a:xfrm>
            <a:off x="3131840" y="1340768"/>
            <a:ext cx="1584176" cy="64017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smtClean="0"/>
              <a:t>Identificación de variables </a:t>
            </a:r>
            <a:endParaRPr lang="es-CO" b="1" dirty="0"/>
          </a:p>
        </p:txBody>
      </p:sp>
      <p:sp>
        <p:nvSpPr>
          <p:cNvPr id="13" name="12 Rectángulo redondeado"/>
          <p:cNvSpPr/>
          <p:nvPr/>
        </p:nvSpPr>
        <p:spPr>
          <a:xfrm>
            <a:off x="4932040" y="820569"/>
            <a:ext cx="1584176" cy="5936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smtClean="0"/>
              <a:t>Agrupación de variables</a:t>
            </a:r>
            <a:endParaRPr lang="es-CO" b="1" dirty="0"/>
          </a:p>
        </p:txBody>
      </p:sp>
      <p:sp>
        <p:nvSpPr>
          <p:cNvPr id="14" name="13 Rectángulo redondeado"/>
          <p:cNvSpPr/>
          <p:nvPr/>
        </p:nvSpPr>
        <p:spPr>
          <a:xfrm>
            <a:off x="6084168" y="1556792"/>
            <a:ext cx="2736304"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smtClean="0"/>
              <a:t>Análisis de la información y formulación de estrategias y cursos de acción </a:t>
            </a:r>
            <a:endParaRPr lang="es-CO" b="1" dirty="0"/>
          </a:p>
        </p:txBody>
      </p:sp>
      <p:sp>
        <p:nvSpPr>
          <p:cNvPr id="16" name="15 CuadroTexto"/>
          <p:cNvSpPr txBox="1"/>
          <p:nvPr/>
        </p:nvSpPr>
        <p:spPr>
          <a:xfrm>
            <a:off x="1691680" y="6237312"/>
            <a:ext cx="5904656" cy="584775"/>
          </a:xfrm>
          <a:prstGeom prst="rect">
            <a:avLst/>
          </a:prstGeom>
          <a:noFill/>
        </p:spPr>
        <p:txBody>
          <a:bodyPr wrap="square" rtlCol="0">
            <a:spAutoFit/>
          </a:bodyPr>
          <a:lstStyle/>
          <a:p>
            <a:pPr algn="ctr"/>
            <a:r>
              <a:rPr lang="es-CO" sz="3200" dirty="0" smtClean="0">
                <a:latin typeface="Aharoni" pitchFamily="2" charset="-79"/>
                <a:cs typeface="Aharoni" pitchFamily="2" charset="-79"/>
              </a:rPr>
              <a:t>METODOLOGÍA</a:t>
            </a:r>
            <a:endParaRPr lang="es-CO" sz="3200" dirty="0">
              <a:latin typeface="Aharoni" pitchFamily="2" charset="-79"/>
              <a:cs typeface="Aharoni" pitchFamily="2" charset="-79"/>
            </a:endParaRPr>
          </a:p>
        </p:txBody>
      </p:sp>
      <p:sp>
        <p:nvSpPr>
          <p:cNvPr id="18" name="17 Rectángulo"/>
          <p:cNvSpPr/>
          <p:nvPr/>
        </p:nvSpPr>
        <p:spPr>
          <a:xfrm>
            <a:off x="323528" y="5301208"/>
            <a:ext cx="8496944" cy="851322"/>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b="1" dirty="0"/>
              <a:t>La metodología utilizada durante la ejecución de la caracterización fue tomada de la guía de caracterización de ciudadanos, usurarios e Interesados (2015 del DNP).</a:t>
            </a:r>
          </a:p>
        </p:txBody>
      </p:sp>
      <p:pic>
        <p:nvPicPr>
          <p:cNvPr id="15" name="14 Imagen"/>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96336" y="3058913"/>
            <a:ext cx="1284763" cy="2240605"/>
          </a:xfrm>
          <a:prstGeom prst="rect">
            <a:avLst/>
          </a:prstGeom>
        </p:spPr>
      </p:pic>
    </p:spTree>
    <p:extLst>
      <p:ext uri="{BB962C8B-B14F-4D97-AF65-F5344CB8AC3E}">
        <p14:creationId xmlns:p14="http://schemas.microsoft.com/office/powerpoint/2010/main" val="314053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085184"/>
            <a:ext cx="9145016" cy="177281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sp>
        <p:nvSpPr>
          <p:cNvPr id="5" name="4 Rectángulo redondeado"/>
          <p:cNvSpPr/>
          <p:nvPr/>
        </p:nvSpPr>
        <p:spPr>
          <a:xfrm>
            <a:off x="2771800" y="173024"/>
            <a:ext cx="4968552"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RESULTADOS</a:t>
            </a:r>
          </a:p>
          <a:p>
            <a:pPr algn="ctr"/>
            <a:r>
              <a:rPr lang="es-CO" sz="3400" dirty="0" smtClean="0">
                <a:latin typeface="Aharoni" pitchFamily="2" charset="-79"/>
                <a:cs typeface="Aharoni" pitchFamily="2" charset="-79"/>
              </a:rPr>
              <a:t>DEMOGRÁFICOS</a:t>
            </a:r>
            <a:endParaRPr lang="es-CO" sz="3400" dirty="0">
              <a:latin typeface="Aharoni" pitchFamily="2" charset="-79"/>
              <a:cs typeface="Aharoni" pitchFamily="2" charset="-79"/>
            </a:endParaRPr>
          </a:p>
        </p:txBody>
      </p:sp>
      <p:pic>
        <p:nvPicPr>
          <p:cNvPr id="2050" name="Picture 2"/>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t="15296" b="58203"/>
          <a:stretch/>
        </p:blipFill>
        <p:spPr bwMode="auto">
          <a:xfrm>
            <a:off x="4143537" y="1479652"/>
            <a:ext cx="4961545" cy="802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redondeado"/>
          <p:cNvSpPr/>
          <p:nvPr/>
        </p:nvSpPr>
        <p:spPr>
          <a:xfrm>
            <a:off x="323528" y="1340768"/>
            <a:ext cx="3456384" cy="374441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600" dirty="0" smtClean="0">
                <a:solidFill>
                  <a:schemeClr val="tx1"/>
                </a:solidFill>
              </a:rPr>
              <a:t>A partir de la gráfica, se logra identificar que el </a:t>
            </a:r>
            <a:r>
              <a:rPr lang="es-CO" sz="1600" b="1" dirty="0" smtClean="0">
                <a:solidFill>
                  <a:schemeClr val="tx1"/>
                </a:solidFill>
              </a:rPr>
              <a:t>84.65% </a:t>
            </a:r>
            <a:r>
              <a:rPr lang="es-CO" sz="1600" b="1" dirty="0" smtClean="0"/>
              <a:t> </a:t>
            </a:r>
            <a:r>
              <a:rPr lang="es-CO" sz="1600" dirty="0" smtClean="0">
                <a:solidFill>
                  <a:schemeClr val="tx1"/>
                </a:solidFill>
              </a:rPr>
              <a:t>de los servidores de la entidad se encuentran en un rango de edad entre (27-59 años), significa entonces que el ciclo de vida en el que se encuentran es en «Adultez», el </a:t>
            </a:r>
            <a:r>
              <a:rPr lang="es-CO" sz="1600" b="1" dirty="0" smtClean="0">
                <a:solidFill>
                  <a:schemeClr val="tx1"/>
                </a:solidFill>
              </a:rPr>
              <a:t>9.41%</a:t>
            </a:r>
            <a:r>
              <a:rPr lang="es-CO" sz="1600" b="1" dirty="0" smtClean="0"/>
              <a:t>  </a:t>
            </a:r>
            <a:r>
              <a:rPr lang="es-CO" sz="1600" dirty="0" smtClean="0">
                <a:solidFill>
                  <a:schemeClr val="tx1"/>
                </a:solidFill>
              </a:rPr>
              <a:t>corresponden al ciclo «Adulto Mayor» que cubre un rango de edad entre (60 o más años) y tan solo el </a:t>
            </a:r>
            <a:r>
              <a:rPr lang="es-CO" sz="1600" b="1" dirty="0" smtClean="0">
                <a:solidFill>
                  <a:schemeClr val="tx1"/>
                </a:solidFill>
              </a:rPr>
              <a:t>5.45% </a:t>
            </a:r>
            <a:r>
              <a:rPr lang="es-CO" sz="1600" dirty="0" smtClean="0">
                <a:solidFill>
                  <a:schemeClr val="tx1"/>
                </a:solidFill>
              </a:rPr>
              <a:t>se encuentra en el ciclo de «Juventud» que corresponde a edades entre (14-26 años).  </a:t>
            </a:r>
            <a:endParaRPr lang="es-CO" sz="1600" dirty="0">
              <a:solidFill>
                <a:schemeClr val="tx1"/>
              </a:solidFill>
            </a:endParaRPr>
          </a:p>
        </p:txBody>
      </p:sp>
      <p:sp>
        <p:nvSpPr>
          <p:cNvPr id="7" name="6 CuadroTexto"/>
          <p:cNvSpPr txBox="1"/>
          <p:nvPr/>
        </p:nvSpPr>
        <p:spPr>
          <a:xfrm>
            <a:off x="3931988" y="5096339"/>
            <a:ext cx="5148064" cy="276999"/>
          </a:xfrm>
          <a:prstGeom prst="rect">
            <a:avLst/>
          </a:prstGeom>
          <a:noFill/>
        </p:spPr>
        <p:txBody>
          <a:bodyPr wrap="square" rtlCol="0">
            <a:spAutoFit/>
          </a:bodyPr>
          <a:lstStyle/>
          <a:p>
            <a:r>
              <a:rPr lang="es-CO" sz="1200" dirty="0" smtClean="0"/>
              <a:t>Fuente: https://www.minsalud.gov.co/proteccionsocial/Paginas/cicloVida.aspx</a:t>
            </a:r>
            <a:endParaRPr lang="es-CO" sz="1200" dirty="0"/>
          </a:p>
        </p:txBody>
      </p:sp>
      <p:graphicFrame>
        <p:nvGraphicFramePr>
          <p:cNvPr id="9" name="15 Gráfico"/>
          <p:cNvGraphicFramePr>
            <a:graphicFrameLocks/>
          </p:cNvGraphicFramePr>
          <p:nvPr>
            <p:extLst>
              <p:ext uri="{D42A27DB-BD31-4B8C-83A1-F6EECF244321}">
                <p14:modId xmlns:p14="http://schemas.microsoft.com/office/powerpoint/2010/main" val="1899072594"/>
              </p:ext>
            </p:extLst>
          </p:nvPr>
        </p:nvGraphicFramePr>
        <p:xfrm>
          <a:off x="3931988" y="2346243"/>
          <a:ext cx="5032500" cy="27432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3940730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1"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92403"/>
            <a:ext cx="9145016" cy="196559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pic>
        <p:nvPicPr>
          <p:cNvPr id="3" name="2 Imagen"/>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1663520"/>
            <a:ext cx="1417697" cy="2472440"/>
          </a:xfrm>
          <a:prstGeom prst="rect">
            <a:avLst/>
          </a:prstGeom>
        </p:spPr>
      </p:pic>
      <p:sp>
        <p:nvSpPr>
          <p:cNvPr id="6" name="5 Rectángulo redondeado"/>
          <p:cNvSpPr/>
          <p:nvPr/>
        </p:nvSpPr>
        <p:spPr>
          <a:xfrm>
            <a:off x="2795450" y="173024"/>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RESULTADOS</a:t>
            </a:r>
          </a:p>
          <a:p>
            <a:pPr algn="ctr"/>
            <a:r>
              <a:rPr lang="es-CO" sz="3400" dirty="0" smtClean="0">
                <a:latin typeface="Aharoni" pitchFamily="2" charset="-79"/>
                <a:cs typeface="Aharoni" pitchFamily="2" charset="-79"/>
              </a:rPr>
              <a:t>DEMOGRÁFICOS</a:t>
            </a:r>
            <a:endParaRPr lang="es-CO" sz="3400" dirty="0">
              <a:latin typeface="Aharoni" pitchFamily="2" charset="-79"/>
              <a:cs typeface="Aharoni" pitchFamily="2" charset="-79"/>
            </a:endParaRPr>
          </a:p>
        </p:txBody>
      </p:sp>
      <p:pic>
        <p:nvPicPr>
          <p:cNvPr id="102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8990"/>
          <a:stretch/>
        </p:blipFill>
        <p:spPr bwMode="auto">
          <a:xfrm>
            <a:off x="7365546" y="1532978"/>
            <a:ext cx="1629749" cy="2740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redondeado"/>
          <p:cNvSpPr/>
          <p:nvPr/>
        </p:nvSpPr>
        <p:spPr>
          <a:xfrm>
            <a:off x="683568" y="4555606"/>
            <a:ext cx="7627221" cy="88961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Con respecto a la gráfica, se puede evidenciar que el </a:t>
            </a:r>
            <a:r>
              <a:rPr lang="es-CO" b="1" dirty="0" smtClean="0">
                <a:solidFill>
                  <a:schemeClr val="tx1"/>
                </a:solidFill>
              </a:rPr>
              <a:t>68%</a:t>
            </a:r>
            <a:r>
              <a:rPr lang="es-CO" dirty="0" smtClean="0">
                <a:solidFill>
                  <a:schemeClr val="tx1"/>
                </a:solidFill>
              </a:rPr>
              <a:t> de los servidores públicos de la E.S.E IMSALUD corresponden al género «Femenino» y el </a:t>
            </a:r>
            <a:r>
              <a:rPr lang="es-CO" b="1" dirty="0" smtClean="0">
                <a:solidFill>
                  <a:schemeClr val="tx1"/>
                </a:solidFill>
              </a:rPr>
              <a:t>32% </a:t>
            </a:r>
            <a:r>
              <a:rPr lang="es-CO" dirty="0" smtClean="0">
                <a:solidFill>
                  <a:schemeClr val="tx1"/>
                </a:solidFill>
              </a:rPr>
              <a:t>corresponden al género «Masculino».</a:t>
            </a:r>
            <a:endParaRPr lang="es-CO" dirty="0">
              <a:solidFill>
                <a:schemeClr val="tx1"/>
              </a:solidFill>
            </a:endParaRPr>
          </a:p>
        </p:txBody>
      </p:sp>
      <p:graphicFrame>
        <p:nvGraphicFramePr>
          <p:cNvPr id="9" name="16 Gráfico"/>
          <p:cNvGraphicFramePr>
            <a:graphicFrameLocks/>
          </p:cNvGraphicFramePr>
          <p:nvPr>
            <p:extLst>
              <p:ext uri="{D42A27DB-BD31-4B8C-83A1-F6EECF244321}">
                <p14:modId xmlns:p14="http://schemas.microsoft.com/office/powerpoint/2010/main" val="1585310715"/>
              </p:ext>
            </p:extLst>
          </p:nvPr>
        </p:nvGraphicFramePr>
        <p:xfrm>
          <a:off x="2123728" y="1340768"/>
          <a:ext cx="4968552" cy="293222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1245464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Resultado de imagen para LOGO IMSALU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3" y="4892404"/>
            <a:ext cx="9145016" cy="1965596"/>
          </a:xfrm>
          <a:prstGeom prst="rect">
            <a:avLst/>
          </a:prstGeom>
          <a:noFill/>
          <a:extLst>
            <a:ext uri="{909E8E84-426E-40DD-AFC4-6F175D3DCCD1}">
              <a14:hiddenFill xmlns:a14="http://schemas.microsoft.com/office/drawing/2010/main">
                <a:solidFill>
                  <a:srgbClr val="FFFFFF"/>
                </a:solidFill>
              </a14:hiddenFill>
            </a:ext>
          </a:extLst>
        </p:spPr>
      </p:pic>
      <p:sp>
        <p:nvSpPr>
          <p:cNvPr id="6" name="5 Rectángulo redondeado"/>
          <p:cNvSpPr/>
          <p:nvPr/>
        </p:nvSpPr>
        <p:spPr>
          <a:xfrm>
            <a:off x="2795450" y="173024"/>
            <a:ext cx="4944901" cy="975791"/>
          </a:xfrm>
          <a:prstGeom prst="roundRect">
            <a:avLst/>
          </a:prstGeom>
          <a:solidFill>
            <a:srgbClr val="1BBBB3"/>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400" dirty="0" smtClean="0">
                <a:latin typeface="Aharoni" pitchFamily="2" charset="-79"/>
                <a:cs typeface="Aharoni" pitchFamily="2" charset="-79"/>
              </a:rPr>
              <a:t>RESULTADOS</a:t>
            </a:r>
          </a:p>
          <a:p>
            <a:pPr algn="ctr"/>
            <a:r>
              <a:rPr lang="es-CO" sz="3400" dirty="0" smtClean="0">
                <a:latin typeface="Aharoni" pitchFamily="2" charset="-79"/>
                <a:cs typeface="Aharoni" pitchFamily="2" charset="-79"/>
              </a:rPr>
              <a:t>DEMOGRÁFICOS</a:t>
            </a:r>
            <a:endParaRPr lang="es-CO" sz="3400" dirty="0">
              <a:latin typeface="Aharoni" pitchFamily="2" charset="-79"/>
              <a:cs typeface="Aharoni" pitchFamily="2" charset="-79"/>
            </a:endParaRPr>
          </a:p>
        </p:txBody>
      </p:sp>
      <p:pic>
        <p:nvPicPr>
          <p:cNvPr id="7" name="Picture 4" descr="Resultado de imagen para LOGO IMSALU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529102" cy="11570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8" name="2 Gráfico"/>
          <p:cNvGraphicFramePr>
            <a:graphicFrameLocks/>
          </p:cNvGraphicFramePr>
          <p:nvPr>
            <p:extLst>
              <p:ext uri="{D42A27DB-BD31-4B8C-83A1-F6EECF244321}">
                <p14:modId xmlns:p14="http://schemas.microsoft.com/office/powerpoint/2010/main" val="3306446286"/>
              </p:ext>
            </p:extLst>
          </p:nvPr>
        </p:nvGraphicFramePr>
        <p:xfrm>
          <a:off x="395536" y="1772816"/>
          <a:ext cx="5112568" cy="3600400"/>
        </p:xfrm>
        <a:graphic>
          <a:graphicData uri="http://schemas.openxmlformats.org/drawingml/2006/chart">
            <c:chart xmlns:c="http://schemas.openxmlformats.org/drawingml/2006/chart" xmlns:r="http://schemas.openxmlformats.org/officeDocument/2006/relationships" r:id="rId4"/>
          </a:graphicData>
        </a:graphic>
      </p:graphicFrame>
      <p:pic>
        <p:nvPicPr>
          <p:cNvPr id="1028" name="Picture 4" descr="Imagen relacionada"/>
          <p:cNvPicPr>
            <a:picLocks noChangeAspect="1" noChangeArrowheads="1"/>
          </p:cNvPicPr>
          <p:nvPr/>
        </p:nvPicPr>
        <p:blipFill>
          <a:blip r:embed="rId5"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rot="19953543">
            <a:off x="3386539" y="2313095"/>
            <a:ext cx="2050110" cy="1605920"/>
          </a:xfrm>
          <a:prstGeom prst="rect">
            <a:avLst/>
          </a:prstGeom>
          <a:noFill/>
          <a:extLst>
            <a:ext uri="{909E8E84-426E-40DD-AFC4-6F175D3DCCD1}">
              <a14:hiddenFill xmlns:a14="http://schemas.microsoft.com/office/drawing/2010/main">
                <a:solidFill>
                  <a:srgbClr val="FFFFFF"/>
                </a:solidFill>
              </a14:hiddenFill>
            </a:ext>
          </a:extLst>
        </p:spPr>
      </p:pic>
      <p:sp>
        <p:nvSpPr>
          <p:cNvPr id="2" name="1 Rectángulo redondeado"/>
          <p:cNvSpPr/>
          <p:nvPr/>
        </p:nvSpPr>
        <p:spPr>
          <a:xfrm>
            <a:off x="5436096" y="1412776"/>
            <a:ext cx="3528392" cy="381642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smtClean="0">
                <a:solidFill>
                  <a:schemeClr val="tx1"/>
                </a:solidFill>
              </a:rPr>
              <a:t>Con referencia en la gráfica se puede evidenciar que la mayor proporción del cliente interno de la E.S.E IMSALUD se encuentran «Casados», lo cual se refleja en un valor porcentual de </a:t>
            </a:r>
            <a:r>
              <a:rPr lang="es-CO" b="1" dirty="0" smtClean="0">
                <a:solidFill>
                  <a:schemeClr val="tx1"/>
                </a:solidFill>
              </a:rPr>
              <a:t>41.29% </a:t>
            </a:r>
            <a:r>
              <a:rPr lang="es-CO" dirty="0" smtClean="0">
                <a:solidFill>
                  <a:schemeClr val="tx1"/>
                </a:solidFill>
              </a:rPr>
              <a:t>. Con un </a:t>
            </a:r>
            <a:r>
              <a:rPr lang="es-CO" b="1" dirty="0" smtClean="0">
                <a:solidFill>
                  <a:schemeClr val="tx1"/>
                </a:solidFill>
              </a:rPr>
              <a:t>32.84% </a:t>
            </a:r>
            <a:r>
              <a:rPr lang="es-CO" dirty="0" smtClean="0">
                <a:solidFill>
                  <a:schemeClr val="tx1"/>
                </a:solidFill>
              </a:rPr>
              <a:t>están «Solteros»; con un </a:t>
            </a:r>
            <a:r>
              <a:rPr lang="es-CO" b="1" dirty="0" smtClean="0">
                <a:solidFill>
                  <a:schemeClr val="tx1"/>
                </a:solidFill>
              </a:rPr>
              <a:t>17.41%</a:t>
            </a:r>
            <a:r>
              <a:rPr lang="es-CO" dirty="0" smtClean="0">
                <a:solidFill>
                  <a:schemeClr val="tx1"/>
                </a:solidFill>
              </a:rPr>
              <a:t> se encuentran en «Unión libre», el </a:t>
            </a:r>
            <a:r>
              <a:rPr lang="es-CO" b="1" dirty="0" smtClean="0">
                <a:solidFill>
                  <a:schemeClr val="tx1"/>
                </a:solidFill>
              </a:rPr>
              <a:t>6.97% </a:t>
            </a:r>
            <a:r>
              <a:rPr lang="es-CO" dirty="0" smtClean="0">
                <a:solidFill>
                  <a:schemeClr val="tx1"/>
                </a:solidFill>
              </a:rPr>
              <a:t>son «Separados/Divorciados» y  tan solo el </a:t>
            </a:r>
            <a:r>
              <a:rPr lang="es-CO" b="1" dirty="0" smtClean="0">
                <a:solidFill>
                  <a:schemeClr val="tx1"/>
                </a:solidFill>
              </a:rPr>
              <a:t>1.49%  </a:t>
            </a:r>
            <a:r>
              <a:rPr lang="es-CO" dirty="0" smtClean="0">
                <a:solidFill>
                  <a:schemeClr val="tx1"/>
                </a:solidFill>
              </a:rPr>
              <a:t>de los funcionarios son «Viudos».</a:t>
            </a:r>
            <a:endParaRPr lang="es-CO" dirty="0">
              <a:solidFill>
                <a:schemeClr val="tx1"/>
              </a:solidFill>
            </a:endParaRPr>
          </a:p>
        </p:txBody>
      </p:sp>
    </p:spTree>
    <p:extLst>
      <p:ext uri="{BB962C8B-B14F-4D97-AF65-F5344CB8AC3E}">
        <p14:creationId xmlns:p14="http://schemas.microsoft.com/office/powerpoint/2010/main" val="1196958669"/>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2040</TotalTime>
  <Words>1446</Words>
  <Application>Microsoft Office PowerPoint</Application>
  <PresentationFormat>Presentación en pantalla (4:3)</PresentationFormat>
  <Paragraphs>134</Paragraphs>
  <Slides>24</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24</vt:i4>
      </vt:variant>
    </vt:vector>
  </HeadingPairs>
  <TitlesOfParts>
    <vt:vector size="28" baseType="lpstr">
      <vt:lpstr>Aharoni</vt:lpstr>
      <vt:lpstr>Arial</vt:lpstr>
      <vt:lpstr>Calibri</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LABORAL</dc:creator>
  <cp:lastModifiedBy>NANCY RODRIGUEZ</cp:lastModifiedBy>
  <cp:revision>145</cp:revision>
  <dcterms:created xsi:type="dcterms:W3CDTF">2019-05-07T20:41:45Z</dcterms:created>
  <dcterms:modified xsi:type="dcterms:W3CDTF">2019-08-26T15:01:28Z</dcterms:modified>
</cp:coreProperties>
</file>